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6"/>
  </p:handoutMasterIdLst>
  <p:sldIdLst>
    <p:sldId id="347" r:id="rId3"/>
    <p:sldId id="398" r:id="rId5"/>
    <p:sldId id="376" r:id="rId6"/>
    <p:sldId id="372" r:id="rId7"/>
    <p:sldId id="381" r:id="rId8"/>
    <p:sldId id="380" r:id="rId9"/>
    <p:sldId id="325" r:id="rId10"/>
    <p:sldId id="400" r:id="rId11"/>
    <p:sldId id="391" r:id="rId12"/>
    <p:sldId id="389" r:id="rId13"/>
    <p:sldId id="397" r:id="rId14"/>
    <p:sldId id="402" r:id="rId15"/>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807" userDrawn="1">
          <p15:clr>
            <a:srgbClr val="A4A3A4"/>
          </p15:clr>
        </p15:guide>
        <p15:guide id="4" orient="horz" pos="3771" userDrawn="1">
          <p15:clr>
            <a:srgbClr val="A4A3A4"/>
          </p15:clr>
        </p15:guide>
        <p15:guide id="5" orient="horz" pos="0" userDrawn="1">
          <p15:clr>
            <a:srgbClr val="A4A3A4"/>
          </p15:clr>
        </p15:guide>
        <p15:guide id="7" pos="430" userDrawn="1">
          <p15:clr>
            <a:srgbClr val="A4A3A4"/>
          </p15:clr>
        </p15:guide>
        <p15:guide id="8" pos="7103" userDrawn="1">
          <p15:clr>
            <a:srgbClr val="A4A3A4"/>
          </p15:clr>
        </p15:guide>
        <p15:guide id="9" pos="38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1526"/>
    <a:srgbClr val="E2BE4E"/>
    <a:srgbClr val="D8AB29"/>
    <a:srgbClr val="FFA3A3"/>
    <a:srgbClr val="BC900F"/>
    <a:srgbClr val="D19F11"/>
    <a:srgbClr val="F3DFA5"/>
    <a:srgbClr val="6D5309"/>
    <a:srgbClr val="E4AD12"/>
    <a:srgbClr val="F4E2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0" autoAdjust="0"/>
    <p:restoredTop sz="94694"/>
  </p:normalViewPr>
  <p:slideViewPr>
    <p:cSldViewPr snapToGrid="0" snapToObjects="1" showGuides="1">
      <p:cViewPr>
        <p:scale>
          <a:sx n="75" d="100"/>
          <a:sy n="75" d="100"/>
        </p:scale>
        <p:origin x="254" y="240"/>
      </p:cViewPr>
      <p:guideLst>
        <p:guide orient="horz" pos="807"/>
        <p:guide orient="horz" pos="3771"/>
        <p:guide orient="horz"/>
        <p:guide pos="430"/>
        <p:guide pos="7103"/>
        <p:guide pos="3826"/>
      </p:guideLst>
    </p:cSldViewPr>
  </p:slideViewPr>
  <p:notesTextViewPr>
    <p:cViewPr>
      <p:scale>
        <a:sx n="20" d="100"/>
        <a:sy n="2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4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8DF2C-48CD-2F47-94CA-CD8AC056331B}"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A7046-F370-CA44-A09C-93B5FDE0432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hello, everyone, bulabulabula</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we verify the zero-sample imputation capability of masked time series modeling, which SymTime can perform zero-sample masking on a patch-by-patch basis.</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 we conducted a representation learning experiment to verify the impact of cross-modal contrastive learning on the representation space of the time series encoder. </a:t>
            </a:r>
            <a:endParaRPr kumimoji="1" lang="en-US" altLang="zh-CN" dirty="0"/>
          </a:p>
          <a:p>
            <a:r>
              <a:rPr kumimoji="1" lang="en-US" altLang="zh-CN" dirty="0"/>
              <a:t>It can be seen that the representation space of the model changed significantly before and after pre-training.</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 let's discuss our research motivation. The Training Data is the fundamental guarantee for our deep learning. Compared with computer vision and natural language processing, time series analysis is facing serious problems of data shortage and imbalanced distribution. This problem will reduce the generalization ability of the </a:t>
            </a:r>
            <a:r>
              <a:rPr kumimoji="1" lang="en-US" altLang="zh-CN" dirty="0"/>
              <a:t>foundation model trained on it and cause it to have a certain performance bias.</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address the aforementioned issues, we introduce a complex dynamics perspective from time series analysis. On one hand, based on Takens' theorem, we argue that low-dimensional time series are an external representation of high-dimensional complex systems. On the other hand, based on symbolic dynamics theory, we can model complex systems using symbolic expressions, namely ordinary differential equations and partial differential equations.</a:t>
            </a:r>
            <a:endParaRPr kumimoji="1" lang="en-US" altLang="zh-CN" dirty="0"/>
          </a:p>
          <a:p>
            <a:endParaRPr kumimoji="1" lang="en-US" altLang="zh-CN" dirty="0"/>
          </a:p>
          <a:p>
            <a:r>
              <a:rPr kumimoji="1" lang="en-US" altLang="zh-CN" dirty="0"/>
              <a:t>Based on these two theories, we can establish a relationship between time series and symbolic expression, using complex systems as a bridge. This leads us to propose an unrestricted, high-quality data generation mechanism to alleviate the problems of data shortage and imbalanced distribution.</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an overview of the proposed method. The left side shows our unrestricted data generation mechanism, and the right side shows our pre-training paradigm based on the corresponding data.</a:t>
            </a:r>
            <a:endParaRPr kumimoji="1" lang="en-US" altLang="zh-CN" dirty="0"/>
          </a:p>
          <a:p>
            <a:endParaRPr kumimoji="1" lang="en-US" altLang="zh-CN" dirty="0"/>
          </a:p>
          <a:p>
            <a:r>
              <a:rPr kumimoji="1" lang="en-US" altLang="zh-CN" dirty="0"/>
              <a:t>We believe that symbolic expressions are naturally tree-structured so we can construct it using binary trees. Then we randomly generate excitation timefrom mixed distributions and ARMA models and input them into our complex system to obtain response time series.</a:t>
            </a:r>
            <a:endParaRPr kumimoji="1" lang="en-US" altLang="zh-CN" dirty="0"/>
          </a:p>
          <a:p>
            <a:endParaRPr kumimoji="1" lang="en-US" altLang="zh-CN" dirty="0"/>
          </a:p>
          <a:p>
            <a:r>
              <a:rPr kumimoji="1" lang="en-US" altLang="zh-CN" dirty="0"/>
              <a:t>A key point is that we believe there is a pairing relationship between the time series and the symbolic expression that generated it. Therefore, we construct a Transformer model with a dual-encoder architecture to learn the basic representation of the data.</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Compared to other data generation mechanisms, our mechanism is more aligned with the fundamental nature of time series. Since time series are a fundamental external representation of complex systems, and the symbolic expressions we construct can reflect the physical properties of the real world.</a:t>
            </a:r>
            <a:endParaRPr kumimoji="1" lang="en-US" altLang="zh-CN" dirty="0"/>
          </a:p>
          <a:p>
            <a:endParaRPr kumimoji="1" lang="en-US" altLang="zh-CN" dirty="0"/>
          </a:p>
          <a:p>
            <a:r>
              <a:rPr kumimoji="1" lang="en-US" altLang="zh-CN" dirty="0"/>
              <a:t>For example, our symbolic expressions can generate a second-order forced vibration equation to produce vibration signals from a rotating bearing, or a Wiener-Stokes equation to simulate the velocity of turbulent flow. These all have practical physical significance.</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our SymTime, we introduce four different pre-training objectives.</a:t>
            </a:r>
            <a:endParaRPr kumimoji="1" lang="en-US" altLang="zh-CN" dirty="0"/>
          </a:p>
          <a:p>
            <a:endParaRPr kumimoji="1" lang="en-US" altLang="zh-CN" dirty="0"/>
          </a:p>
          <a:p>
            <a:r>
              <a:rPr kumimoji="1" lang="en-US" altLang="zh-CN" dirty="0"/>
              <a:t>First, masked time series modeling and masked natural language modeling are used to enable encoders of the two modalities to learn the basic representations of the corresponding data.</a:t>
            </a:r>
            <a:endParaRPr kumimoji="1" lang="en-US" altLang="zh-CN" dirty="0"/>
          </a:p>
          <a:p>
            <a:endParaRPr kumimoji="1" lang="en-US" altLang="zh-CN" dirty="0"/>
          </a:p>
          <a:p>
            <a:r>
              <a:rPr kumimoji="1" lang="en-US" altLang="zh-CN" dirty="0"/>
              <a:t>Subsequently, we use cross-modal contrastive learning and momentum distillation to teach the time series encoder the semantic information of symbolic expressions from the outputs of both modalities.</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following is our experimental verification section. Our pre-trained SymTime achieved state-of-the-art results on five different time series analysis tasks.</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are the results of our more complete benchmark experiment.</a:t>
            </a:r>
            <a:endParaRPr kumimoji="1" lang="en-US" altLang="zh-CN" dirty="0"/>
          </a:p>
          <a:p>
            <a:r>
              <a:rPr kumimoji="1" lang="en-US" altLang="zh-CN" dirty="0"/>
              <a:t>In addition, we conducted ablation experiments and studied scaling laws, which can be found in our paper.</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visualized the model </a:t>
            </a:r>
            <a:r>
              <a:rPr kumimoji="1" lang="en-US" altLang="zh-CN" dirty="0"/>
              <a:t>forecasting results, which shows that SymTime can achieve more accurate predictions compared to other models.</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EE87-E84D-4794-AAE5-5EBFA06D574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FD9163-3264-45B9-8805-38B3DB57BD3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email">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5.png"/><Relationship Id="rId2" Type="http://schemas.openxmlformats.org/officeDocument/2006/relationships/image" Target="../media/image8.png"/><Relationship Id="rId11" Type="http://schemas.openxmlformats.org/officeDocument/2006/relationships/notesSlide" Target="../notesSlides/notesSlide10.xml"/><Relationship Id="rId10"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xml"/><Relationship Id="rId7" Type="http://schemas.openxmlformats.org/officeDocument/2006/relationships/tags" Target="../tags/tag3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tags" Target="../tags/tag40.xml"/><Relationship Id="rId4" Type="http://schemas.openxmlformats.org/officeDocument/2006/relationships/image" Target="../media/image7.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5.png"/><Relationship Id="rId2" Type="http://schemas.openxmlformats.org/officeDocument/2006/relationships/image" Target="../media/image9.png"/><Relationship Id="rId10" Type="http://schemas.openxmlformats.org/officeDocument/2006/relationships/notesSlide" Target="../notesSlides/notesSlide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tags" Target="../tags/tag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image" Target="../media/image20.png"/><Relationship Id="rId6" Type="http://schemas.openxmlformats.org/officeDocument/2006/relationships/tags" Target="../tags/tag6.xml"/><Relationship Id="rId52" Type="http://schemas.openxmlformats.org/officeDocument/2006/relationships/notesSlide" Target="../notesSlides/notesSlide5.xml"/><Relationship Id="rId51" Type="http://schemas.openxmlformats.org/officeDocument/2006/relationships/slideLayout" Target="../slideLayouts/slideLayout1.xml"/><Relationship Id="rId50" Type="http://schemas.openxmlformats.org/officeDocument/2006/relationships/tags" Target="../tags/tag33.xml"/><Relationship Id="rId5" Type="http://schemas.openxmlformats.org/officeDocument/2006/relationships/image" Target="../media/image19.png"/><Relationship Id="rId49" Type="http://schemas.openxmlformats.org/officeDocument/2006/relationships/image" Target="../media/image36.png"/><Relationship Id="rId48" Type="http://schemas.openxmlformats.org/officeDocument/2006/relationships/image" Target="../media/image35.png"/><Relationship Id="rId47" Type="http://schemas.openxmlformats.org/officeDocument/2006/relationships/tags" Target="../tags/tag32.xml"/><Relationship Id="rId46" Type="http://schemas.openxmlformats.org/officeDocument/2006/relationships/image" Target="../media/image34.png"/><Relationship Id="rId45" Type="http://schemas.openxmlformats.org/officeDocument/2006/relationships/tags" Target="../tags/tag31.xml"/><Relationship Id="rId44" Type="http://schemas.openxmlformats.org/officeDocument/2006/relationships/tags" Target="../tags/tag30.xml"/><Relationship Id="rId43" Type="http://schemas.openxmlformats.org/officeDocument/2006/relationships/image" Target="../media/image33.png"/><Relationship Id="rId42" Type="http://schemas.openxmlformats.org/officeDocument/2006/relationships/tags" Target="../tags/tag29.xml"/><Relationship Id="rId41" Type="http://schemas.openxmlformats.org/officeDocument/2006/relationships/tags" Target="../tags/tag28.xml"/><Relationship Id="rId40" Type="http://schemas.openxmlformats.org/officeDocument/2006/relationships/image" Target="../media/image32.png"/><Relationship Id="rId4" Type="http://schemas.openxmlformats.org/officeDocument/2006/relationships/tags" Target="../tags/tag5.xml"/><Relationship Id="rId39" Type="http://schemas.openxmlformats.org/officeDocument/2006/relationships/tags" Target="../tags/tag27.xml"/><Relationship Id="rId38" Type="http://schemas.openxmlformats.org/officeDocument/2006/relationships/image" Target="../media/image31.png"/><Relationship Id="rId37" Type="http://schemas.openxmlformats.org/officeDocument/2006/relationships/tags" Target="../tags/tag26.xml"/><Relationship Id="rId36" Type="http://schemas.openxmlformats.org/officeDocument/2006/relationships/image" Target="../media/image30.png"/><Relationship Id="rId35" Type="http://schemas.openxmlformats.org/officeDocument/2006/relationships/tags" Target="../tags/tag25.xml"/><Relationship Id="rId34" Type="http://schemas.openxmlformats.org/officeDocument/2006/relationships/tags" Target="../tags/tag24.xml"/><Relationship Id="rId33" Type="http://schemas.openxmlformats.org/officeDocument/2006/relationships/image" Target="../media/image29.png"/><Relationship Id="rId32" Type="http://schemas.openxmlformats.org/officeDocument/2006/relationships/tags" Target="../tags/tag23.xml"/><Relationship Id="rId31" Type="http://schemas.openxmlformats.org/officeDocument/2006/relationships/image" Target="../media/image28.png"/><Relationship Id="rId30" Type="http://schemas.openxmlformats.org/officeDocument/2006/relationships/tags" Target="../tags/tag22.xml"/><Relationship Id="rId3" Type="http://schemas.openxmlformats.org/officeDocument/2006/relationships/image" Target="../media/image5.png"/><Relationship Id="rId29" Type="http://schemas.openxmlformats.org/officeDocument/2006/relationships/image" Target="../media/image27.png"/><Relationship Id="rId28" Type="http://schemas.openxmlformats.org/officeDocument/2006/relationships/tags" Target="../tags/tag21.xml"/><Relationship Id="rId27" Type="http://schemas.openxmlformats.org/officeDocument/2006/relationships/tags" Target="../tags/tag20.xml"/><Relationship Id="rId26" Type="http://schemas.openxmlformats.org/officeDocument/2006/relationships/image" Target="../media/image26.jpeg"/><Relationship Id="rId25" Type="http://schemas.openxmlformats.org/officeDocument/2006/relationships/tags" Target="../tags/tag19.xml"/><Relationship Id="rId24" Type="http://schemas.openxmlformats.org/officeDocument/2006/relationships/tags" Target="../tags/tag18.xml"/><Relationship Id="rId23" Type="http://schemas.openxmlformats.org/officeDocument/2006/relationships/tags" Target="../tags/tag17.xml"/><Relationship Id="rId22" Type="http://schemas.openxmlformats.org/officeDocument/2006/relationships/image" Target="../media/image25.png"/><Relationship Id="rId21" Type="http://schemas.openxmlformats.org/officeDocument/2006/relationships/tags" Target="../tags/tag16.xml"/><Relationship Id="rId20" Type="http://schemas.openxmlformats.org/officeDocument/2006/relationships/tags" Target="../tags/tag15.xml"/><Relationship Id="rId2" Type="http://schemas.openxmlformats.org/officeDocument/2006/relationships/image" Target="../media/image8.png"/><Relationship Id="rId19" Type="http://schemas.openxmlformats.org/officeDocument/2006/relationships/tags" Target="../tags/tag14.xml"/><Relationship Id="rId18" Type="http://schemas.openxmlformats.org/officeDocument/2006/relationships/image" Target="../media/image24.jpeg"/><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image" Target="../media/image23.png"/><Relationship Id="rId13" Type="http://schemas.openxmlformats.org/officeDocument/2006/relationships/tags" Target="../tags/tag10.xml"/><Relationship Id="rId12" Type="http://schemas.openxmlformats.org/officeDocument/2006/relationships/image" Target="../media/image22.png"/><Relationship Id="rId11" Type="http://schemas.openxmlformats.org/officeDocument/2006/relationships/tags" Target="../tags/tag9.xml"/><Relationship Id="rId10" Type="http://schemas.openxmlformats.org/officeDocument/2006/relationships/image" Target="../media/image21.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17.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8.png"/><Relationship Id="rId3" Type="http://schemas.openxmlformats.org/officeDocument/2006/relationships/image" Target="../media/image9.png"/><Relationship Id="rId2" Type="http://schemas.openxmlformats.org/officeDocument/2006/relationships/image" Target="../media/image38.png"/><Relationship Id="rId13" Type="http://schemas.openxmlformats.org/officeDocument/2006/relationships/notesSlide" Target="../notesSlides/notesSlide6.xml"/><Relationship Id="rId12" Type="http://schemas.openxmlformats.org/officeDocument/2006/relationships/slideLayout" Target="../slideLayouts/slideLayout1.xml"/><Relationship Id="rId11" Type="http://schemas.openxmlformats.org/officeDocument/2006/relationships/tags" Target="../tags/tag34.xml"/><Relationship Id="rId10" Type="http://schemas.openxmlformats.org/officeDocument/2006/relationships/image" Target="../media/image42.png"/><Relationship Id="rId1" Type="http://schemas.openxmlformats.org/officeDocument/2006/relationships/image" Target="../media/image37.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tags" Target="../tags/tag3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tags" Target="../tags/tag36.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tags" Target="../tags/tag37.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82" y="0"/>
            <a:ext cx="12242281" cy="2792499"/>
          </a:xfrm>
          <a:prstGeom prst="rect">
            <a:avLst/>
          </a:prstGeom>
          <a:gradFill flip="none" rotWithShape="1">
            <a:gsLst>
              <a:gs pos="99000">
                <a:srgbClr val="DAB35C"/>
              </a:gs>
              <a:gs pos="0">
                <a:srgbClr val="FBEBBC">
                  <a:alpha val="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srcRect l="49605"/>
          <a:stretch>
            <a:fillRect/>
          </a:stretch>
        </p:blipFill>
        <p:spPr>
          <a:xfrm rot="20777222" flipH="1">
            <a:off x="117904" y="276061"/>
            <a:ext cx="3905911" cy="6774010"/>
          </a:xfrm>
          <a:prstGeom prst="rect">
            <a:avLst/>
          </a:prstGeom>
          <a:ln>
            <a:noFill/>
          </a:ln>
          <a:effectLst>
            <a:outerShdw dist="635000" dir="2700000" sx="96000" sy="96000" algn="tl" rotWithShape="0">
              <a:srgbClr val="333333">
                <a:alpha val="50000"/>
              </a:srgbClr>
            </a:outerShdw>
          </a:effectLst>
        </p:spPr>
      </p:pic>
      <p:sp>
        <p:nvSpPr>
          <p:cNvPr id="6" name="圆角矩形 4"/>
          <p:cNvSpPr/>
          <p:nvPr/>
        </p:nvSpPr>
        <p:spPr>
          <a:xfrm flipV="1">
            <a:off x="3828143" y="526970"/>
            <a:ext cx="4337967" cy="66855"/>
          </a:xfrm>
          <a:prstGeom prst="roundRect">
            <a:avLst/>
          </a:prstGeom>
          <a:gradFill>
            <a:gsLst>
              <a:gs pos="0">
                <a:schemeClr val="accent1">
                  <a:lumMod val="0"/>
                  <a:lumOff val="100000"/>
                  <a:alpha val="0"/>
                </a:schemeClr>
              </a:gs>
              <a:gs pos="100000">
                <a:schemeClr val="accent1">
                  <a:lumMod val="0"/>
                  <a:lumOff val="100000"/>
                  <a:alpha val="0"/>
                </a:schemeClr>
              </a:gs>
              <a:gs pos="51000">
                <a:srgbClr val="C00000"/>
              </a:gs>
            </a:gsLst>
            <a:lin ang="0" scaled="0"/>
          </a:gradFill>
          <a:ln>
            <a:noFill/>
          </a:ln>
          <a:effectLst>
            <a:outerShdw blurRad="50800" dist="38100" dir="2700000" algn="tl"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rotWithShape="1">
          <a:blip r:embed="rId1"/>
          <a:srcRect l="49605"/>
          <a:stretch>
            <a:fillRect/>
          </a:stretch>
        </p:blipFill>
        <p:spPr>
          <a:xfrm rot="822778">
            <a:off x="7970437" y="366420"/>
            <a:ext cx="3905911" cy="6774010"/>
          </a:xfrm>
          <a:prstGeom prst="rect">
            <a:avLst/>
          </a:prstGeom>
          <a:ln>
            <a:noFill/>
          </a:ln>
          <a:effectLst>
            <a:outerShdw dist="635000" dir="2700000" sx="96000" sy="96000" algn="tl" rotWithShape="0">
              <a:srgbClr val="333333">
                <a:alpha val="50000"/>
              </a:srgbClr>
            </a:outerShdw>
          </a:effectLst>
        </p:spPr>
      </p:pic>
      <p:pic>
        <p:nvPicPr>
          <p:cNvPr id="10" name="图片 9"/>
          <p:cNvPicPr>
            <a:picLocks noChangeAspect="1"/>
          </p:cNvPicPr>
          <p:nvPr/>
        </p:nvPicPr>
        <p:blipFill>
          <a:blip r:embed="rId2"/>
          <a:stretch>
            <a:fillRect/>
          </a:stretch>
        </p:blipFill>
        <p:spPr>
          <a:xfrm>
            <a:off x="3848520" y="-402"/>
            <a:ext cx="4494959" cy="703587"/>
          </a:xfrm>
          <a:prstGeom prst="rect">
            <a:avLst/>
          </a:prstGeom>
        </p:spPr>
      </p:pic>
      <p:sp>
        <p:nvSpPr>
          <p:cNvPr id="13" name="椭圆 12"/>
          <p:cNvSpPr/>
          <p:nvPr/>
        </p:nvSpPr>
        <p:spPr>
          <a:xfrm>
            <a:off x="5508130" y="924188"/>
            <a:ext cx="1060374" cy="1094574"/>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5" name="图片 14"/>
          <p:cNvPicPr>
            <a:picLocks noChangeAspect="1"/>
          </p:cNvPicPr>
          <p:nvPr/>
        </p:nvPicPr>
        <p:blipFill rotWithShape="1">
          <a:blip r:embed="rId3">
            <a:biLevel thresh="25000"/>
          </a:blip>
          <a:srcRect r="83756"/>
          <a:stretch>
            <a:fillRect/>
          </a:stretch>
        </p:blipFill>
        <p:spPr>
          <a:xfrm>
            <a:off x="5553880" y="976891"/>
            <a:ext cx="1084239" cy="987972"/>
          </a:xfrm>
          <a:prstGeom prst="rect">
            <a:avLst/>
          </a:prstGeom>
          <a:effectLst/>
        </p:spPr>
      </p:pic>
      <p:pic>
        <p:nvPicPr>
          <p:cNvPr id="17" name="图片 16" descr="文本&#10;&#10;描述已自动生成"/>
          <p:cNvPicPr>
            <a:picLocks noChangeAspect="1"/>
          </p:cNvPicPr>
          <p:nvPr/>
        </p:nvPicPr>
        <p:blipFill>
          <a:blip r:embed="rId3"/>
          <a:srcRect r="41964" b="-6732"/>
          <a:stretch>
            <a:fillRect/>
          </a:stretch>
        </p:blipFill>
        <p:spPr>
          <a:xfrm>
            <a:off x="78740" y="78740"/>
            <a:ext cx="2292985" cy="624205"/>
          </a:xfrm>
          <a:prstGeom prst="rect">
            <a:avLst/>
          </a:prstGeom>
        </p:spPr>
      </p:pic>
      <p:pic>
        <p:nvPicPr>
          <p:cNvPr id="4" name="图片 3" descr="图片9"/>
          <p:cNvPicPr>
            <a:picLocks noChangeAspect="1"/>
          </p:cNvPicPr>
          <p:nvPr/>
        </p:nvPicPr>
        <p:blipFill>
          <a:blip r:embed="rId4"/>
          <a:stretch>
            <a:fillRect/>
          </a:stretch>
        </p:blipFill>
        <p:spPr>
          <a:xfrm>
            <a:off x="1671955" y="2174875"/>
            <a:ext cx="8649970" cy="2115185"/>
          </a:xfrm>
          <a:prstGeom prst="rect">
            <a:avLst/>
          </a:prstGeom>
        </p:spPr>
      </p:pic>
      <p:pic>
        <p:nvPicPr>
          <p:cNvPr id="11" name="图片 10" descr="图片21"/>
          <p:cNvPicPr>
            <a:picLocks noChangeAspect="1"/>
          </p:cNvPicPr>
          <p:nvPr/>
        </p:nvPicPr>
        <p:blipFill>
          <a:blip r:embed="rId5"/>
          <a:stretch>
            <a:fillRect/>
          </a:stretch>
        </p:blipFill>
        <p:spPr>
          <a:xfrm>
            <a:off x="2571115" y="4580255"/>
            <a:ext cx="7049770" cy="839470"/>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8" name="组合 7"/>
          <p:cNvGrpSpPr/>
          <p:nvPr/>
        </p:nvGrpSpPr>
        <p:grpSpPr>
          <a:xfrm>
            <a:off x="0" y="-1"/>
            <a:ext cx="12192000" cy="6858002"/>
            <a:chOff x="0" y="-1"/>
            <a:chExt cx="12192000" cy="6858002"/>
          </a:xfrm>
        </p:grpSpPr>
        <p:sp>
          <p:nvSpPr>
            <p:cNvPr id="9" name="矩形 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10" name="矩形 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1" name="矩形 1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17" name="组合 16"/>
          <p:cNvGrpSpPr/>
          <p:nvPr/>
        </p:nvGrpSpPr>
        <p:grpSpPr>
          <a:xfrm>
            <a:off x="0" y="6076406"/>
            <a:ext cx="11929699" cy="863898"/>
            <a:chOff x="104935" y="6572902"/>
            <a:chExt cx="11929699" cy="863898"/>
          </a:xfrm>
        </p:grpSpPr>
        <p:pic>
          <p:nvPicPr>
            <p:cNvPr id="18" name="图片 17"/>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pic>
          <p:nvPicPr>
            <p:cNvPr id="19" name="图片 18" descr="图片包含 游戏机, 画, 钟表&#10;&#10;描述已自动生成"/>
            <p:cNvPicPr>
              <a:picLocks noChangeAspect="1"/>
            </p:cNvPicPr>
            <p:nvPr/>
          </p:nvPicPr>
          <p:blipFill>
            <a:blip r:embed="rId2" cstate="email"/>
            <a:stretch>
              <a:fillRect/>
            </a:stretch>
          </p:blipFill>
          <p:spPr>
            <a:xfrm>
              <a:off x="104935" y="6954200"/>
              <a:ext cx="2362200" cy="482600"/>
            </a:xfrm>
            <a:prstGeom prst="rect">
              <a:avLst/>
            </a:prstGeom>
          </p:spPr>
        </p:pic>
      </p:grpSp>
      <p:pic>
        <p:nvPicPr>
          <p:cNvPr id="48" name="图片 47"/>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sp>
        <p:nvSpPr>
          <p:cNvPr id="28" name="文本框 27"/>
          <p:cNvSpPr txBox="1"/>
          <p:nvPr/>
        </p:nvSpPr>
        <p:spPr>
          <a:xfrm>
            <a:off x="1705610" y="-1825625"/>
            <a:ext cx="6198235" cy="500380"/>
          </a:xfrm>
          <a:prstGeom prst="rect">
            <a:avLst/>
          </a:prstGeom>
          <a:noFill/>
        </p:spPr>
        <p:txBody>
          <a:bodyPr wrap="square" rtlCol="0">
            <a:noAutofit/>
          </a:bodyPr>
          <a:p>
            <a:pPr algn="ctr">
              <a:lnSpc>
                <a:spcPct val="130000"/>
              </a:lnSpc>
            </a:pPr>
            <a:r>
              <a:rPr kumimoji="1" lang="en-US" altLang="zh-CN" sz="2800" b="1" dirty="0">
                <a:solidFill>
                  <a:schemeClr val="bg1"/>
                </a:solidFill>
                <a:latin typeface="汉仪书魂体简" panose="02010600000101010101" charset="-122"/>
                <a:ea typeface="汉仪书魂体简" panose="02010600000101010101" charset="-122"/>
                <a:sym typeface="汉仪书魂体简" panose="02010600000101010101" charset="-122"/>
              </a:rPr>
              <a:t>Zero-shot Imputation</a:t>
            </a:r>
            <a:endParaRPr kumimoji="1" lang="en-US" altLang="zh-CN" sz="2800" b="1" dirty="0">
              <a:solidFill>
                <a:schemeClr val="bg1"/>
              </a:solidFill>
              <a:latin typeface="汉仪书魂体简" panose="02010600000101010101" charset="-122"/>
              <a:ea typeface="汉仪书魂体简" panose="02010600000101010101" charset="-122"/>
              <a:sym typeface="汉仪书魂体简" panose="02010600000101010101" charset="-122"/>
            </a:endParaRPr>
          </a:p>
        </p:txBody>
      </p:sp>
      <p:sp>
        <p:nvSpPr>
          <p:cNvPr id="6" name="文本框 5"/>
          <p:cNvSpPr txBox="1"/>
          <p:nvPr/>
        </p:nvSpPr>
        <p:spPr>
          <a:xfrm>
            <a:off x="501015" y="7009765"/>
            <a:ext cx="10963910" cy="1291590"/>
          </a:xfrm>
          <a:prstGeom prst="rect">
            <a:avLst/>
          </a:prstGeom>
        </p:spPr>
        <p:txBody>
          <a:bodyPr wrap="square">
            <a:spAutoFit/>
          </a:bodyPr>
          <a:p>
            <a:pPr algn="l">
              <a:lnSpc>
                <a:spcPct val="130000"/>
              </a:lnSpc>
              <a:buClrTx/>
              <a:buSzTx/>
              <a:buFontTx/>
            </a:pPr>
            <a:r>
              <a:rPr kumimoji="1" lang="en-US" altLang="zh-CN" sz="2000" dirty="0">
                <a:solidFill>
                  <a:schemeClr val="tx1"/>
                </a:solidFill>
                <a:latin typeface="汉仪书魂体简" panose="02010600000101010101" charset="-122"/>
                <a:ea typeface="汉仪书魂体简" panose="02010600000101010101" charset="-122"/>
              </a:rPr>
              <a:t>Because we introduced </a:t>
            </a:r>
            <a:r>
              <a:rPr kumimoji="1" lang="en-US" altLang="zh-CN" sz="2000" dirty="0">
                <a:solidFill>
                  <a:srgbClr val="C21526"/>
                </a:solidFill>
                <a:latin typeface="汉仪书魂体简" panose="02010600000101010101" charset="-122"/>
                <a:ea typeface="汉仪书魂体简" panose="02010600000101010101" charset="-122"/>
              </a:rPr>
              <a:t>Masked Time Series Modeling loss</a:t>
            </a:r>
            <a:r>
              <a:rPr kumimoji="1" lang="en-US" altLang="zh-CN" sz="2000" dirty="0">
                <a:solidFill>
                  <a:schemeClr val="tx1"/>
                </a:solidFill>
                <a:latin typeface="汉仪书魂体简" panose="02010600000101010101" charset="-122"/>
                <a:ea typeface="汉仪书魂体简" panose="02010600000101010101" charset="-122"/>
              </a:rPr>
              <a:t> during the </a:t>
            </a:r>
            <a:r>
              <a:rPr kumimoji="1" lang="en-US" altLang="zh-CN" sz="2000" dirty="0">
                <a:solidFill>
                  <a:srgbClr val="C21526"/>
                </a:solidFill>
                <a:latin typeface="汉仪书魂体简" panose="02010600000101010101" charset="-122"/>
                <a:ea typeface="汉仪书魂体简" panose="02010600000101010101" charset="-122"/>
              </a:rPr>
              <a:t>pre-training stage</a:t>
            </a:r>
            <a:r>
              <a:rPr kumimoji="1" lang="en-US" altLang="zh-CN" sz="2000" dirty="0">
                <a:solidFill>
                  <a:schemeClr val="tx1"/>
                </a:solidFill>
                <a:latin typeface="汉仪书魂体简" panose="02010600000101010101" charset="-122"/>
                <a:ea typeface="汉仪书魂体简" panose="02010600000101010101" charset="-122"/>
              </a:rPr>
              <a:t>, the model will have a certain </a:t>
            </a:r>
            <a:r>
              <a:rPr kumimoji="1" lang="en-US" altLang="zh-CN" sz="2000" dirty="0">
                <a:solidFill>
                  <a:srgbClr val="C21526"/>
                </a:solidFill>
                <a:latin typeface="汉仪书魂体简" panose="02010600000101010101" charset="-122"/>
                <a:ea typeface="汉仪书魂体简" panose="02010600000101010101" charset="-122"/>
              </a:rPr>
              <a:t>zero-sample imputation capability</a:t>
            </a:r>
            <a:r>
              <a:rPr kumimoji="1" lang="en-US" altLang="zh-CN" sz="2000" dirty="0">
                <a:solidFill>
                  <a:schemeClr val="tx1"/>
                </a:solidFill>
                <a:latin typeface="汉仪书魂体简" panose="02010600000101010101" charset="-122"/>
                <a:ea typeface="汉仪书魂体简" panose="02010600000101010101" charset="-122"/>
              </a:rPr>
              <a:t>. For any type of time series data, SymTime can imput it in units of </a:t>
            </a:r>
            <a:r>
              <a:rPr kumimoji="1" lang="en-US" altLang="zh-CN" sz="2000" dirty="0">
                <a:solidFill>
                  <a:srgbClr val="C21526"/>
                </a:solidFill>
                <a:latin typeface="汉仪书魂体简" panose="02010600000101010101" charset="-122"/>
                <a:ea typeface="汉仪书魂体简" panose="02010600000101010101" charset="-122"/>
              </a:rPr>
              <a:t>patch segments</a:t>
            </a:r>
            <a:r>
              <a:rPr kumimoji="1" lang="en-US" altLang="zh-CN" sz="2000" dirty="0">
                <a:solidFill>
                  <a:schemeClr val="tx1"/>
                </a:solidFill>
                <a:latin typeface="汉仪书魂体简" panose="02010600000101010101" charset="-122"/>
                <a:ea typeface="汉仪书魂体简" panose="02010600000101010101" charset="-122"/>
              </a:rPr>
              <a:t>.</a:t>
            </a:r>
            <a:endParaRPr kumimoji="1" lang="en-US" altLang="zh-CN" sz="2000" dirty="0">
              <a:solidFill>
                <a:schemeClr val="tx1"/>
              </a:solidFill>
              <a:latin typeface="汉仪书魂体简" panose="02010600000101010101" charset="-122"/>
              <a:ea typeface="汉仪书魂体简" panose="02010600000101010101" charset="-122"/>
            </a:endParaRPr>
          </a:p>
        </p:txBody>
      </p:sp>
      <p:pic>
        <p:nvPicPr>
          <p:cNvPr id="13" name="图片 12" descr="文本&#10;&#10;描述已自动生成"/>
          <p:cNvPicPr>
            <a:picLocks noChangeAspect="1"/>
          </p:cNvPicPr>
          <p:nvPr/>
        </p:nvPicPr>
        <p:blipFill>
          <a:blip r:embed="rId3">
            <a:biLevel thresh="25000"/>
          </a:blip>
          <a:srcRect r="41916" b="-5972"/>
          <a:stretch>
            <a:fillRect/>
          </a:stretch>
        </p:blipFill>
        <p:spPr>
          <a:xfrm>
            <a:off x="9739630" y="86360"/>
            <a:ext cx="2294890" cy="619760"/>
          </a:xfrm>
          <a:prstGeom prst="rect">
            <a:avLst/>
          </a:prstGeom>
        </p:spPr>
      </p:pic>
      <p:pic>
        <p:nvPicPr>
          <p:cNvPr id="20" name="图片 19"/>
          <p:cNvPicPr>
            <a:picLocks noChangeAspect="1"/>
          </p:cNvPicPr>
          <p:nvPr/>
        </p:nvPicPr>
        <p:blipFill>
          <a:blip r:embed="rId4"/>
          <a:stretch>
            <a:fillRect/>
          </a:stretch>
        </p:blipFill>
        <p:spPr>
          <a:xfrm>
            <a:off x="681990" y="1123315"/>
            <a:ext cx="10828655" cy="1857375"/>
          </a:xfrm>
          <a:prstGeom prst="rect">
            <a:avLst/>
          </a:prstGeom>
        </p:spPr>
      </p:pic>
      <p:pic>
        <p:nvPicPr>
          <p:cNvPr id="21" name="图片 20"/>
          <p:cNvPicPr>
            <a:picLocks noChangeAspect="1"/>
          </p:cNvPicPr>
          <p:nvPr/>
        </p:nvPicPr>
        <p:blipFill>
          <a:blip r:embed="rId5"/>
          <a:stretch>
            <a:fillRect/>
          </a:stretch>
        </p:blipFill>
        <p:spPr>
          <a:xfrm>
            <a:off x="681990" y="3011170"/>
            <a:ext cx="10782935" cy="1772920"/>
          </a:xfrm>
          <a:prstGeom prst="rect">
            <a:avLst/>
          </a:prstGeom>
        </p:spPr>
      </p:pic>
      <p:pic>
        <p:nvPicPr>
          <p:cNvPr id="3" name="图片 2" descr="图片15"/>
          <p:cNvPicPr>
            <a:picLocks noChangeAspect="1"/>
          </p:cNvPicPr>
          <p:nvPr/>
        </p:nvPicPr>
        <p:blipFill>
          <a:blip r:embed="rId6"/>
          <a:stretch>
            <a:fillRect/>
          </a:stretch>
        </p:blipFill>
        <p:spPr>
          <a:xfrm>
            <a:off x="-431800" y="-929640"/>
            <a:ext cx="6199505" cy="603250"/>
          </a:xfrm>
          <a:prstGeom prst="rect">
            <a:avLst/>
          </a:prstGeom>
        </p:spPr>
      </p:pic>
      <p:pic>
        <p:nvPicPr>
          <p:cNvPr id="7" name="图片 6" descr="图片17"/>
          <p:cNvPicPr>
            <a:picLocks noChangeAspect="1"/>
          </p:cNvPicPr>
          <p:nvPr/>
        </p:nvPicPr>
        <p:blipFill>
          <a:blip r:embed="rId7"/>
          <a:stretch>
            <a:fillRect/>
          </a:stretch>
        </p:blipFill>
        <p:spPr>
          <a:xfrm>
            <a:off x="681990" y="4930775"/>
            <a:ext cx="10966450" cy="1292225"/>
          </a:xfrm>
          <a:prstGeom prst="rect">
            <a:avLst/>
          </a:prstGeom>
        </p:spPr>
      </p:pic>
      <p:pic>
        <p:nvPicPr>
          <p:cNvPr id="14" name="图片 13" descr="图片19"/>
          <p:cNvPicPr>
            <a:picLocks noChangeAspect="1"/>
          </p:cNvPicPr>
          <p:nvPr/>
        </p:nvPicPr>
        <p:blipFill>
          <a:blip r:embed="rId8"/>
          <a:stretch>
            <a:fillRect/>
          </a:stretch>
        </p:blipFill>
        <p:spPr>
          <a:xfrm>
            <a:off x="-820420" y="0"/>
            <a:ext cx="6199505" cy="603250"/>
          </a:xfrm>
          <a:prstGeom prst="rect">
            <a:avLst/>
          </a:prstGeom>
        </p:spPr>
      </p:pic>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8" name="组合 7"/>
          <p:cNvGrpSpPr/>
          <p:nvPr/>
        </p:nvGrpSpPr>
        <p:grpSpPr>
          <a:xfrm>
            <a:off x="0" y="-1"/>
            <a:ext cx="12192000" cy="6858002"/>
            <a:chOff x="0" y="-1"/>
            <a:chExt cx="12192000" cy="6858002"/>
          </a:xfrm>
        </p:grpSpPr>
        <p:sp>
          <p:nvSpPr>
            <p:cNvPr id="9" name="矩形 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10" name="矩形 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1" name="矩形 1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17" name="组合 16"/>
          <p:cNvGrpSpPr/>
          <p:nvPr/>
        </p:nvGrpSpPr>
        <p:grpSpPr>
          <a:xfrm>
            <a:off x="0" y="6076406"/>
            <a:ext cx="11929699" cy="863898"/>
            <a:chOff x="104935" y="6572902"/>
            <a:chExt cx="11929699" cy="863898"/>
          </a:xfrm>
        </p:grpSpPr>
        <p:pic>
          <p:nvPicPr>
            <p:cNvPr id="18" name="图片 17"/>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pic>
          <p:nvPicPr>
            <p:cNvPr id="19" name="图片 18" descr="图片包含 游戏机, 画, 钟表&#10;&#10;描述已自动生成"/>
            <p:cNvPicPr>
              <a:picLocks noChangeAspect="1"/>
            </p:cNvPicPr>
            <p:nvPr/>
          </p:nvPicPr>
          <p:blipFill>
            <a:blip r:embed="rId2" cstate="email"/>
            <a:stretch>
              <a:fillRect/>
            </a:stretch>
          </p:blipFill>
          <p:spPr>
            <a:xfrm>
              <a:off x="104935" y="6954200"/>
              <a:ext cx="2362200" cy="482600"/>
            </a:xfrm>
            <a:prstGeom prst="rect">
              <a:avLst/>
            </a:prstGeom>
          </p:spPr>
        </p:pic>
      </p:grpSp>
      <p:pic>
        <p:nvPicPr>
          <p:cNvPr id="48" name="图片 47"/>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pic>
        <p:nvPicPr>
          <p:cNvPr id="13" name="图片 12" descr="文本&#10;&#10;描述已自动生成"/>
          <p:cNvPicPr>
            <a:picLocks noChangeAspect="1"/>
          </p:cNvPicPr>
          <p:nvPr/>
        </p:nvPicPr>
        <p:blipFill>
          <a:blip r:embed="rId3">
            <a:biLevel thresh="25000"/>
          </a:blip>
          <a:srcRect r="41916" b="-5972"/>
          <a:stretch>
            <a:fillRect/>
          </a:stretch>
        </p:blipFill>
        <p:spPr>
          <a:xfrm>
            <a:off x="9739630" y="86360"/>
            <a:ext cx="2294890" cy="619760"/>
          </a:xfrm>
          <a:prstGeom prst="rect">
            <a:avLst/>
          </a:prstGeom>
        </p:spPr>
      </p:pic>
      <p:pic>
        <p:nvPicPr>
          <p:cNvPr id="7" name="图片 6"/>
          <p:cNvPicPr>
            <a:picLocks noChangeAspect="1"/>
          </p:cNvPicPr>
          <p:nvPr/>
        </p:nvPicPr>
        <p:blipFill>
          <a:blip r:embed="rId4"/>
          <a:stretch>
            <a:fillRect/>
          </a:stretch>
        </p:blipFill>
        <p:spPr>
          <a:xfrm>
            <a:off x="660400" y="905510"/>
            <a:ext cx="10699750" cy="4173855"/>
          </a:xfrm>
          <a:prstGeom prst="rect">
            <a:avLst/>
          </a:prstGeom>
        </p:spPr>
      </p:pic>
      <p:pic>
        <p:nvPicPr>
          <p:cNvPr id="2" name="图片 1" descr="图片18"/>
          <p:cNvPicPr>
            <a:picLocks noChangeAspect="1"/>
          </p:cNvPicPr>
          <p:nvPr/>
        </p:nvPicPr>
        <p:blipFill>
          <a:blip r:embed="rId5"/>
          <a:stretch>
            <a:fillRect/>
          </a:stretch>
        </p:blipFill>
        <p:spPr>
          <a:xfrm>
            <a:off x="-648970" y="0"/>
            <a:ext cx="6199505" cy="603250"/>
          </a:xfrm>
          <a:prstGeom prst="rect">
            <a:avLst/>
          </a:prstGeom>
        </p:spPr>
      </p:pic>
      <p:pic>
        <p:nvPicPr>
          <p:cNvPr id="14" name="图片 13" descr="图片22"/>
          <p:cNvPicPr>
            <a:picLocks noChangeAspect="1"/>
          </p:cNvPicPr>
          <p:nvPr/>
        </p:nvPicPr>
        <p:blipFill>
          <a:blip r:embed="rId6"/>
          <a:stretch>
            <a:fillRect/>
          </a:stretch>
        </p:blipFill>
        <p:spPr>
          <a:xfrm>
            <a:off x="292735" y="5040630"/>
            <a:ext cx="11637010" cy="1176655"/>
          </a:xfrm>
          <a:prstGeom prst="rect">
            <a:avLst/>
          </a:prstGeom>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0800000">
            <a:off x="-50282" y="0"/>
            <a:ext cx="12242281" cy="6858000"/>
          </a:xfrm>
          <a:prstGeom prst="rect">
            <a:avLst/>
          </a:prstGeom>
          <a:gradFill flip="none" rotWithShape="1">
            <a:gsLst>
              <a:gs pos="99000">
                <a:srgbClr val="DAB35C"/>
              </a:gs>
              <a:gs pos="0">
                <a:srgbClr val="FBEBBC">
                  <a:alpha val="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787827" y="929705"/>
            <a:ext cx="2621280" cy="2656134"/>
          </a:xfrm>
          <a:prstGeom prst="ellipse">
            <a:avLst/>
          </a:prstGeom>
          <a:solidFill>
            <a:schemeClr val="tx1">
              <a:lumMod val="50000"/>
              <a:lumOff val="50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圆角矩形 4"/>
          <p:cNvSpPr/>
          <p:nvPr/>
        </p:nvSpPr>
        <p:spPr>
          <a:xfrm>
            <a:off x="-548639" y="1710722"/>
            <a:ext cx="13197840" cy="1140549"/>
          </a:xfrm>
          <a:prstGeom prst="roundRect">
            <a:avLst/>
          </a:prstGeom>
          <a:gradFill flip="none" rotWithShape="1">
            <a:gsLst>
              <a:gs pos="50000">
                <a:srgbClr val="C10B13"/>
              </a:gs>
              <a:gs pos="0">
                <a:srgbClr val="C00000"/>
              </a:gs>
              <a:gs pos="100000">
                <a:srgbClr val="C21526"/>
              </a:gs>
            </a:gsLst>
            <a:lin ang="10800000" scaled="1"/>
            <a:tileRect/>
          </a:gradFill>
          <a:ln>
            <a:noFill/>
          </a:ln>
          <a:effectLst>
            <a:outerShdw blurRad="50800" dist="63500" dir="2700000" algn="tl"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954201" y="1162527"/>
            <a:ext cx="2225917" cy="2213715"/>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2178494" y="4669749"/>
            <a:ext cx="17234704" cy="142594"/>
          </a:xfrm>
          <a:prstGeom prst="rect">
            <a:avLst/>
          </a:prstGeom>
          <a:gradFill>
            <a:gsLst>
              <a:gs pos="0">
                <a:schemeClr val="accent1">
                  <a:lumMod val="0"/>
                  <a:lumOff val="100000"/>
                  <a:alpha val="0"/>
                </a:schemeClr>
              </a:gs>
              <a:gs pos="100000">
                <a:schemeClr val="accent1">
                  <a:lumMod val="0"/>
                  <a:lumOff val="100000"/>
                  <a:alpha val="0"/>
                </a:schemeClr>
              </a:gs>
              <a:gs pos="51000">
                <a:srgbClr val="B58A1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p:nvPicPr>
        <p:blipFill rotWithShape="1">
          <a:blip r:embed="rId1">
            <a:biLevel thresh="25000"/>
          </a:blip>
          <a:srcRect r="83756"/>
          <a:stretch>
            <a:fillRect/>
          </a:stretch>
        </p:blipFill>
        <p:spPr>
          <a:xfrm>
            <a:off x="4979689" y="1171149"/>
            <a:ext cx="2429418" cy="2213715"/>
          </a:xfrm>
          <a:prstGeom prst="rect">
            <a:avLst/>
          </a:prstGeom>
          <a:effectLst/>
        </p:spPr>
      </p:pic>
      <p:pic>
        <p:nvPicPr>
          <p:cNvPr id="32" name="图片 31" descr="文本&#10;&#10;描述已自动生成"/>
          <p:cNvPicPr>
            <a:picLocks noChangeAspect="1"/>
          </p:cNvPicPr>
          <p:nvPr/>
        </p:nvPicPr>
        <p:blipFill>
          <a:blip r:embed="rId2"/>
          <a:srcRect r="42677"/>
          <a:stretch>
            <a:fillRect/>
          </a:stretch>
        </p:blipFill>
        <p:spPr>
          <a:xfrm>
            <a:off x="153035" y="76835"/>
            <a:ext cx="2134870" cy="551815"/>
          </a:xfrm>
          <a:prstGeom prst="rect">
            <a:avLst/>
          </a:prstGeom>
        </p:spPr>
      </p:pic>
      <p:sp>
        <p:nvSpPr>
          <p:cNvPr id="8" name="文本框 7" descr="7b0a2020202022776f7264617274223a2022220a7d0a"/>
          <p:cNvSpPr txBox="1"/>
          <p:nvPr/>
        </p:nvSpPr>
        <p:spPr>
          <a:xfrm>
            <a:off x="3604260" y="5969000"/>
            <a:ext cx="5179695" cy="722630"/>
          </a:xfrm>
          <a:prstGeom prst="rect">
            <a:avLst/>
          </a:prstGeom>
          <a:noFill/>
        </p:spPr>
        <p:txBody>
          <a:bodyPr wrap="square" rtlCol="0">
            <a:noAutofit/>
          </a:bodyPr>
          <a:p>
            <a:pPr algn="ctr">
              <a:lnSpc>
                <a:spcPct val="130000"/>
              </a:lnSpc>
            </a:pPr>
            <a:r>
              <a:rPr lang="en-US" altLang="zh-CN" sz="3200">
                <a:ln>
                  <a:noFill/>
                </a:ln>
                <a:solidFill>
                  <a:schemeClr val="tx1"/>
                </a:solidFill>
                <a:effectLst/>
                <a:latin typeface="方正公文小标宋" panose="02000500000000000000" charset="-122"/>
                <a:ea typeface="方正公文小标宋" panose="02000500000000000000" charset="-122"/>
                <a:cs typeface="安景臣毛笔行书" panose="02010601030101010101" charset="-122"/>
                <a:sym typeface="汉仪超粗圆简" panose="02010600000101010101" charset="-122"/>
              </a:rPr>
              <a:t>Email: whenxuan@ieee.org</a:t>
            </a:r>
            <a:endParaRPr lang="en-US" altLang="zh-CN" sz="3200">
              <a:ln>
                <a:noFill/>
              </a:ln>
              <a:solidFill>
                <a:schemeClr val="tx1"/>
              </a:solidFill>
              <a:effectLst/>
              <a:latin typeface="方正公文小标宋" panose="02000500000000000000" charset="-122"/>
              <a:ea typeface="方正公文小标宋" panose="02000500000000000000" charset="-122"/>
              <a:cs typeface="安景臣毛笔行书" panose="02010601030101010101" charset="-122"/>
              <a:sym typeface="汉仪超粗圆简" panose="02010600000101010101" charset="-122"/>
            </a:endParaRPr>
          </a:p>
        </p:txBody>
      </p:sp>
      <p:pic>
        <p:nvPicPr>
          <p:cNvPr id="4" name="图片 3" descr="图片20"/>
          <p:cNvPicPr>
            <a:picLocks noChangeAspect="1"/>
          </p:cNvPicPr>
          <p:nvPr/>
        </p:nvPicPr>
        <p:blipFill>
          <a:blip r:embed="rId3"/>
          <a:stretch>
            <a:fillRect/>
          </a:stretch>
        </p:blipFill>
        <p:spPr>
          <a:xfrm>
            <a:off x="421005" y="3448050"/>
            <a:ext cx="11545570" cy="1200785"/>
          </a:xfrm>
          <a:prstGeom prst="rect">
            <a:avLst/>
          </a:prstGeom>
        </p:spPr>
      </p:pic>
      <p:pic>
        <p:nvPicPr>
          <p:cNvPr id="11" name="图片 10" descr="图片21"/>
          <p:cNvPicPr>
            <a:picLocks noChangeAspect="1"/>
          </p:cNvPicPr>
          <p:nvPr/>
        </p:nvPicPr>
        <p:blipFill>
          <a:blip r:embed="rId4"/>
          <a:stretch>
            <a:fillRect/>
          </a:stretch>
        </p:blipFill>
        <p:spPr>
          <a:xfrm>
            <a:off x="342900" y="4812030"/>
            <a:ext cx="12192000" cy="1452880"/>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3" name="组合 2"/>
          <p:cNvGrpSpPr/>
          <p:nvPr/>
        </p:nvGrpSpPr>
        <p:grpSpPr>
          <a:xfrm>
            <a:off x="0" y="-1"/>
            <a:ext cx="12192000" cy="6858002"/>
            <a:chOff x="0" y="-1"/>
            <a:chExt cx="12192000" cy="6858002"/>
          </a:xfrm>
        </p:grpSpPr>
        <p:sp>
          <p:nvSpPr>
            <p:cNvPr id="4" name="矩形 3"/>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 name="矩形 4"/>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 name="矩形 5"/>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pic>
        <p:nvPicPr>
          <p:cNvPr id="14" name="图片 13" descr="图片包含 游戏机, 画, 钟表&#10;&#10;描述已自动生成"/>
          <p:cNvPicPr>
            <a:picLocks noChangeAspect="1"/>
          </p:cNvPicPr>
          <p:nvPr/>
        </p:nvPicPr>
        <p:blipFill>
          <a:blip r:embed="rId1" cstate="email"/>
          <a:stretch>
            <a:fillRect/>
          </a:stretch>
        </p:blipFill>
        <p:spPr>
          <a:xfrm>
            <a:off x="133400" y="6453336"/>
            <a:ext cx="2362200" cy="482600"/>
          </a:xfrm>
          <a:prstGeom prst="rect">
            <a:avLst/>
          </a:prstGeom>
        </p:spPr>
      </p:pic>
      <p:grpSp>
        <p:nvGrpSpPr>
          <p:cNvPr id="65" name="组合 64"/>
          <p:cNvGrpSpPr/>
          <p:nvPr/>
        </p:nvGrpSpPr>
        <p:grpSpPr>
          <a:xfrm>
            <a:off x="133400" y="6453336"/>
            <a:ext cx="11901234" cy="482600"/>
            <a:chOff x="133400" y="6453336"/>
            <a:chExt cx="11901234" cy="482600"/>
          </a:xfrm>
        </p:grpSpPr>
        <p:pic>
          <p:nvPicPr>
            <p:cNvPr id="66" name="图片 65"/>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67" name="图片 66" descr="图片包含 游戏机, 画, 钟表&#10;&#10;描述已自动生成"/>
            <p:cNvPicPr>
              <a:picLocks noChangeAspect="1"/>
            </p:cNvPicPr>
            <p:nvPr/>
          </p:nvPicPr>
          <p:blipFill>
            <a:blip r:embed="rId1" cstate="email"/>
            <a:stretch>
              <a:fillRect/>
            </a:stretch>
          </p:blipFill>
          <p:spPr>
            <a:xfrm>
              <a:off x="133400" y="6453336"/>
              <a:ext cx="2362200" cy="482600"/>
            </a:xfrm>
            <a:prstGeom prst="rect">
              <a:avLst/>
            </a:prstGeom>
          </p:spPr>
        </p:pic>
      </p:grpSp>
      <p:pic>
        <p:nvPicPr>
          <p:cNvPr id="16" name="图片 15" descr="文本&#10;&#10;描述已自动生成"/>
          <p:cNvPicPr>
            <a:picLocks noChangeAspect="1"/>
          </p:cNvPicPr>
          <p:nvPr/>
        </p:nvPicPr>
        <p:blipFill>
          <a:blip r:embed="rId3">
            <a:biLevel thresh="25000"/>
          </a:blip>
          <a:srcRect r="41916" b="-5972"/>
          <a:stretch>
            <a:fillRect/>
          </a:stretch>
        </p:blipFill>
        <p:spPr>
          <a:xfrm>
            <a:off x="9739630" y="86360"/>
            <a:ext cx="2294890" cy="619760"/>
          </a:xfrm>
          <a:prstGeom prst="rect">
            <a:avLst/>
          </a:prstGeom>
        </p:spPr>
      </p:pic>
      <p:pic>
        <p:nvPicPr>
          <p:cNvPr id="7" name="图片 6" descr="不平衡"/>
          <p:cNvPicPr>
            <a:picLocks noChangeAspect="1"/>
          </p:cNvPicPr>
          <p:nvPr/>
        </p:nvPicPr>
        <p:blipFill>
          <a:blip r:embed="rId4"/>
          <a:stretch>
            <a:fillRect/>
          </a:stretch>
        </p:blipFill>
        <p:spPr>
          <a:xfrm>
            <a:off x="619760" y="2296160"/>
            <a:ext cx="4999990" cy="3994150"/>
          </a:xfrm>
          <a:prstGeom prst="rect">
            <a:avLst/>
          </a:prstGeom>
        </p:spPr>
      </p:pic>
      <p:pic>
        <p:nvPicPr>
          <p:cNvPr id="40" name="图片 39" descr="不平衡"/>
          <p:cNvPicPr>
            <a:picLocks noChangeAspect="1"/>
          </p:cNvPicPr>
          <p:nvPr/>
        </p:nvPicPr>
        <p:blipFill>
          <a:blip r:embed="rId5"/>
          <a:stretch>
            <a:fillRect/>
          </a:stretch>
        </p:blipFill>
        <p:spPr>
          <a:xfrm>
            <a:off x="6155690" y="2297430"/>
            <a:ext cx="5018405" cy="3983990"/>
          </a:xfrm>
          <a:prstGeom prst="rect">
            <a:avLst/>
          </a:prstGeom>
        </p:spPr>
      </p:pic>
      <p:pic>
        <p:nvPicPr>
          <p:cNvPr id="8" name="图片 7" descr="图片1"/>
          <p:cNvPicPr>
            <a:picLocks noChangeAspect="1"/>
          </p:cNvPicPr>
          <p:nvPr/>
        </p:nvPicPr>
        <p:blipFill>
          <a:blip r:embed="rId6"/>
          <a:stretch>
            <a:fillRect/>
          </a:stretch>
        </p:blipFill>
        <p:spPr>
          <a:xfrm>
            <a:off x="-707390" y="72390"/>
            <a:ext cx="9162415" cy="560705"/>
          </a:xfrm>
          <a:prstGeom prst="rect">
            <a:avLst/>
          </a:prstGeom>
        </p:spPr>
      </p:pic>
      <p:pic>
        <p:nvPicPr>
          <p:cNvPr id="11" name="图片 10" descr="图片23"/>
          <p:cNvPicPr>
            <a:picLocks noChangeAspect="1"/>
          </p:cNvPicPr>
          <p:nvPr/>
        </p:nvPicPr>
        <p:blipFill>
          <a:blip r:embed="rId7"/>
          <a:stretch>
            <a:fillRect/>
          </a:stretch>
        </p:blipFill>
        <p:spPr>
          <a:xfrm>
            <a:off x="619760" y="915670"/>
            <a:ext cx="10857230" cy="1633855"/>
          </a:xfrm>
          <a:prstGeom prst="rect">
            <a:avLst/>
          </a:prstGeom>
        </p:spPr>
      </p:pic>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0" name="组合 39"/>
          <p:cNvGrpSpPr/>
          <p:nvPr/>
        </p:nvGrpSpPr>
        <p:grpSpPr>
          <a:xfrm>
            <a:off x="0" y="-1"/>
            <a:ext cx="12192000" cy="6858002"/>
            <a:chOff x="0" y="-1"/>
            <a:chExt cx="12192000" cy="6858002"/>
          </a:xfrm>
        </p:grpSpPr>
        <p:sp>
          <p:nvSpPr>
            <p:cNvPr id="41" name="矩形 40"/>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42" name="矩形 41"/>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3" name="矩形 42"/>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4" name="组合 43"/>
          <p:cNvGrpSpPr/>
          <p:nvPr/>
        </p:nvGrpSpPr>
        <p:grpSpPr>
          <a:xfrm>
            <a:off x="133400" y="6453336"/>
            <a:ext cx="11901234" cy="482600"/>
            <a:chOff x="133400" y="6453336"/>
            <a:chExt cx="11901234" cy="482600"/>
          </a:xfrm>
        </p:grpSpPr>
        <p:pic>
          <p:nvPicPr>
            <p:cNvPr id="46" name="图片 45"/>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pic>
          <p:nvPicPr>
            <p:cNvPr id="47" name="图片 46" descr="图片包含 游戏机, 画, 钟表&#10;&#10;描述已自动生成"/>
            <p:cNvPicPr>
              <a:picLocks noChangeAspect="1"/>
            </p:cNvPicPr>
            <p:nvPr/>
          </p:nvPicPr>
          <p:blipFill>
            <a:blip r:embed="rId2" cstate="email"/>
            <a:stretch>
              <a:fillRect/>
            </a:stretch>
          </p:blipFill>
          <p:spPr>
            <a:xfrm>
              <a:off x="133400" y="6453336"/>
              <a:ext cx="2362200" cy="482600"/>
            </a:xfrm>
            <a:prstGeom prst="rect">
              <a:avLst/>
            </a:prstGeom>
          </p:spPr>
        </p:pic>
      </p:grpSp>
      <p:pic>
        <p:nvPicPr>
          <p:cNvPr id="11" name="图片 10" descr="文本&#10;&#10;描述已自动生成"/>
          <p:cNvPicPr>
            <a:picLocks noChangeAspect="1"/>
          </p:cNvPicPr>
          <p:nvPr/>
        </p:nvPicPr>
        <p:blipFill>
          <a:blip r:embed="rId3">
            <a:biLevel thresh="25000"/>
          </a:blip>
          <a:srcRect r="41916" b="-5972"/>
          <a:stretch>
            <a:fillRect/>
          </a:stretch>
        </p:blipFill>
        <p:spPr>
          <a:xfrm>
            <a:off x="9739630" y="86360"/>
            <a:ext cx="2294890" cy="619760"/>
          </a:xfrm>
          <a:prstGeom prst="rect">
            <a:avLst/>
          </a:prstGeom>
        </p:spPr>
      </p:pic>
      <p:pic>
        <p:nvPicPr>
          <p:cNvPr id="3" name="图片 2"/>
          <p:cNvPicPr>
            <a:picLocks noChangeAspect="1"/>
          </p:cNvPicPr>
          <p:nvPr/>
        </p:nvPicPr>
        <p:blipFill>
          <a:blip r:embed="rId4"/>
          <a:stretch>
            <a:fillRect/>
          </a:stretch>
        </p:blipFill>
        <p:spPr>
          <a:xfrm>
            <a:off x="1115695" y="1069340"/>
            <a:ext cx="9834880" cy="2914650"/>
          </a:xfrm>
          <a:prstGeom prst="rect">
            <a:avLst/>
          </a:prstGeom>
        </p:spPr>
      </p:pic>
      <p:pic>
        <p:nvPicPr>
          <p:cNvPr id="5" name="图片 4" descr="图片3"/>
          <p:cNvPicPr>
            <a:picLocks noChangeAspect="1"/>
          </p:cNvPicPr>
          <p:nvPr/>
        </p:nvPicPr>
        <p:blipFill>
          <a:blip r:embed="rId5"/>
          <a:stretch>
            <a:fillRect/>
          </a:stretch>
        </p:blipFill>
        <p:spPr>
          <a:xfrm>
            <a:off x="451485" y="4056380"/>
            <a:ext cx="11289665" cy="2096770"/>
          </a:xfrm>
          <a:prstGeom prst="rect">
            <a:avLst/>
          </a:prstGeom>
        </p:spPr>
      </p:pic>
      <p:pic>
        <p:nvPicPr>
          <p:cNvPr id="7" name="图片 6" descr="图片4"/>
          <p:cNvPicPr>
            <a:picLocks noChangeAspect="1"/>
          </p:cNvPicPr>
          <p:nvPr/>
        </p:nvPicPr>
        <p:blipFill>
          <a:blip r:embed="rId6"/>
          <a:stretch>
            <a:fillRect/>
          </a:stretch>
        </p:blipFill>
        <p:spPr>
          <a:xfrm>
            <a:off x="-1612900" y="86360"/>
            <a:ext cx="10491470" cy="560705"/>
          </a:xfrm>
          <a:prstGeom prst="rect">
            <a:avLst/>
          </a:prstGeom>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0" name="组合 39"/>
          <p:cNvGrpSpPr/>
          <p:nvPr/>
        </p:nvGrpSpPr>
        <p:grpSpPr>
          <a:xfrm>
            <a:off x="0" y="-1"/>
            <a:ext cx="12192000" cy="6858002"/>
            <a:chOff x="0" y="-1"/>
            <a:chExt cx="12192000" cy="6858002"/>
          </a:xfrm>
        </p:grpSpPr>
        <p:sp>
          <p:nvSpPr>
            <p:cNvPr id="41" name="矩形 40"/>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42" name="矩形 41"/>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3" name="矩形 42"/>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4" name="组合 43"/>
          <p:cNvGrpSpPr/>
          <p:nvPr/>
        </p:nvGrpSpPr>
        <p:grpSpPr>
          <a:xfrm>
            <a:off x="133400" y="6453336"/>
            <a:ext cx="11901234" cy="482600"/>
            <a:chOff x="133400" y="6453336"/>
            <a:chExt cx="11901234" cy="482600"/>
          </a:xfrm>
        </p:grpSpPr>
        <p:pic>
          <p:nvPicPr>
            <p:cNvPr id="46" name="图片 45"/>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pic>
          <p:nvPicPr>
            <p:cNvPr id="47" name="图片 46" descr="图片包含 游戏机, 画, 钟表&#10;&#10;描述已自动生成"/>
            <p:cNvPicPr>
              <a:picLocks noChangeAspect="1"/>
            </p:cNvPicPr>
            <p:nvPr/>
          </p:nvPicPr>
          <p:blipFill>
            <a:blip r:embed="rId2" cstate="email"/>
            <a:stretch>
              <a:fillRect/>
            </a:stretch>
          </p:blipFill>
          <p:spPr>
            <a:xfrm>
              <a:off x="133400" y="6453336"/>
              <a:ext cx="2362200" cy="482600"/>
            </a:xfrm>
            <a:prstGeom prst="rect">
              <a:avLst/>
            </a:prstGeom>
          </p:spPr>
        </p:pic>
      </p:grpSp>
      <p:pic>
        <p:nvPicPr>
          <p:cNvPr id="11" name="图片 10" descr="文本&#10;&#10;描述已自动生成"/>
          <p:cNvPicPr>
            <a:picLocks noChangeAspect="1"/>
          </p:cNvPicPr>
          <p:nvPr/>
        </p:nvPicPr>
        <p:blipFill>
          <a:blip r:embed="rId3">
            <a:biLevel thresh="25000"/>
          </a:blip>
          <a:srcRect r="41916" b="-5972"/>
          <a:stretch>
            <a:fillRect/>
          </a:stretch>
        </p:blipFill>
        <p:spPr>
          <a:xfrm>
            <a:off x="9739630" y="86360"/>
            <a:ext cx="2294890" cy="619760"/>
          </a:xfrm>
          <a:prstGeom prst="rect">
            <a:avLst/>
          </a:prstGeom>
        </p:spPr>
      </p:pic>
      <p:pic>
        <p:nvPicPr>
          <p:cNvPr id="2" name="图片 1"/>
          <p:cNvPicPr>
            <a:picLocks noChangeAspect="1"/>
          </p:cNvPicPr>
          <p:nvPr/>
        </p:nvPicPr>
        <p:blipFill>
          <a:blip r:embed="rId4"/>
          <a:stretch>
            <a:fillRect/>
          </a:stretch>
        </p:blipFill>
        <p:spPr>
          <a:xfrm>
            <a:off x="1538605" y="949325"/>
            <a:ext cx="9013825" cy="4883150"/>
          </a:xfrm>
          <a:prstGeom prst="rect">
            <a:avLst/>
          </a:prstGeom>
        </p:spPr>
      </p:pic>
      <p:pic>
        <p:nvPicPr>
          <p:cNvPr id="3" name="图片 2" descr="图片5"/>
          <p:cNvPicPr>
            <a:picLocks noChangeAspect="1"/>
          </p:cNvPicPr>
          <p:nvPr/>
        </p:nvPicPr>
        <p:blipFill>
          <a:blip r:embed="rId5"/>
          <a:stretch>
            <a:fillRect/>
          </a:stretch>
        </p:blipFill>
        <p:spPr>
          <a:xfrm>
            <a:off x="-1658620" y="38735"/>
            <a:ext cx="9521825" cy="560705"/>
          </a:xfrm>
          <a:prstGeom prst="rect">
            <a:avLst/>
          </a:prstGeom>
        </p:spPr>
      </p:pic>
      <p:sp>
        <p:nvSpPr>
          <p:cNvPr id="22" name="文本框 21"/>
          <p:cNvSpPr txBox="1"/>
          <p:nvPr/>
        </p:nvSpPr>
        <p:spPr>
          <a:xfrm>
            <a:off x="706755" y="5986780"/>
            <a:ext cx="11270615" cy="521970"/>
          </a:xfrm>
          <a:prstGeom prst="rect">
            <a:avLst/>
          </a:prstGeom>
          <a:noFill/>
        </p:spPr>
        <p:txBody>
          <a:bodyPr wrap="square" rtlCol="0" anchor="t">
            <a:spAutoFit/>
          </a:bodyPr>
          <a:p>
            <a:pPr indent="0" algn="just" fontAlgn="auto">
              <a:lnSpc>
                <a:spcPct val="100000"/>
              </a:lnSpc>
            </a:pPr>
            <a:r>
              <a:rPr kumimoji="1" lang="en-US" altLang="zh-CN" sz="1400" dirty="0">
                <a:latin typeface="汉仪书魂体简" panose="02010600000101010101" charset="-122"/>
                <a:ea typeface="汉仪书魂体简" panose="02010600000101010101" charset="-122"/>
                <a:sym typeface="汉仪书魂体简" panose="02010600000101010101" charset="-122"/>
              </a:rPr>
              <a:t>S2Generator: https://github.com/wwhenxuan/S2Generator </a:t>
            </a:r>
            <a:endParaRPr kumimoji="1" lang="en-US" altLang="zh-CN" sz="1400" dirty="0">
              <a:latin typeface="汉仪书魂体简" panose="02010600000101010101" charset="-122"/>
              <a:ea typeface="汉仪书魂体简" panose="02010600000101010101" charset="-122"/>
              <a:sym typeface="汉仪书魂体简" panose="02010600000101010101" charset="-122"/>
            </a:endParaRPr>
          </a:p>
          <a:p>
            <a:pPr indent="0" algn="just" fontAlgn="auto">
              <a:lnSpc>
                <a:spcPct val="100000"/>
              </a:lnSpc>
            </a:pPr>
            <a:r>
              <a:rPr kumimoji="1" lang="en-US" altLang="zh-CN" sz="1400" dirty="0">
                <a:latin typeface="汉仪书魂体简" panose="02010600000101010101" charset="-122"/>
                <a:ea typeface="汉仪书魂体简" panose="02010600000101010101" charset="-122"/>
                <a:sym typeface="汉仪书魂体简" panose="02010600000101010101" charset="-122"/>
              </a:rPr>
              <a:t>SymTime: https://github.com/wwhenxuan/SymTime</a:t>
            </a:r>
            <a:endParaRPr kumimoji="1" lang="en-US" altLang="zh-CN" sz="1400" dirty="0">
              <a:latin typeface="汉仪书魂体简" panose="02010600000101010101" charset="-122"/>
              <a:ea typeface="汉仪书魂体简" panose="02010600000101010101" charset="-122"/>
              <a:sym typeface="汉仪书魂体简" panose="02010600000101010101" charset="-122"/>
            </a:endParaRPr>
          </a:p>
        </p:txBody>
      </p:sp>
      <p:cxnSp>
        <p:nvCxnSpPr>
          <p:cNvPr id="4" name="直接连接符 3"/>
          <p:cNvCxnSpPr/>
          <p:nvPr/>
        </p:nvCxnSpPr>
        <p:spPr>
          <a:xfrm flipV="1">
            <a:off x="735965" y="5986780"/>
            <a:ext cx="5213350" cy="317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0" name="组合 39"/>
          <p:cNvGrpSpPr/>
          <p:nvPr/>
        </p:nvGrpSpPr>
        <p:grpSpPr>
          <a:xfrm>
            <a:off x="0" y="-1"/>
            <a:ext cx="12192000" cy="6858002"/>
            <a:chOff x="0" y="-1"/>
            <a:chExt cx="12192000" cy="6858002"/>
          </a:xfrm>
        </p:grpSpPr>
        <p:sp>
          <p:nvSpPr>
            <p:cNvPr id="41" name="矩形 40"/>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42" name="矩形 41"/>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3" name="矩形 42"/>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4" name="组合 43"/>
          <p:cNvGrpSpPr/>
          <p:nvPr/>
        </p:nvGrpSpPr>
        <p:grpSpPr>
          <a:xfrm>
            <a:off x="133400" y="6453336"/>
            <a:ext cx="11901234" cy="482600"/>
            <a:chOff x="133400" y="6453336"/>
            <a:chExt cx="11901234" cy="482600"/>
          </a:xfrm>
        </p:grpSpPr>
        <p:pic>
          <p:nvPicPr>
            <p:cNvPr id="46" name="图片 45"/>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pic>
          <p:nvPicPr>
            <p:cNvPr id="47" name="图片 46" descr="图片包含 游戏机, 画, 钟表&#10;&#10;描述已自动生成"/>
            <p:cNvPicPr>
              <a:picLocks noChangeAspect="1"/>
            </p:cNvPicPr>
            <p:nvPr/>
          </p:nvPicPr>
          <p:blipFill>
            <a:blip r:embed="rId2" cstate="email"/>
            <a:stretch>
              <a:fillRect/>
            </a:stretch>
          </p:blipFill>
          <p:spPr>
            <a:xfrm>
              <a:off x="133400" y="6453336"/>
              <a:ext cx="2362200" cy="482600"/>
            </a:xfrm>
            <a:prstGeom prst="rect">
              <a:avLst/>
            </a:prstGeom>
          </p:spPr>
        </p:pic>
      </p:grpSp>
      <p:pic>
        <p:nvPicPr>
          <p:cNvPr id="11" name="图片 10" descr="文本&#10;&#10;描述已自动生成"/>
          <p:cNvPicPr>
            <a:picLocks noChangeAspect="1"/>
          </p:cNvPicPr>
          <p:nvPr/>
        </p:nvPicPr>
        <p:blipFill>
          <a:blip r:embed="rId3">
            <a:biLevel thresh="25000"/>
          </a:blip>
          <a:srcRect r="41916" b="-5972"/>
          <a:stretch>
            <a:fillRect/>
          </a:stretch>
        </p:blipFill>
        <p:spPr>
          <a:xfrm>
            <a:off x="9739630" y="86360"/>
            <a:ext cx="2294890" cy="619760"/>
          </a:xfrm>
          <a:prstGeom prst="rect">
            <a:avLst/>
          </a:prstGeom>
        </p:spPr>
      </p:pic>
      <p:pic>
        <p:nvPicPr>
          <p:cNvPr id="56" name="图片 55" descr="QianJianTec1729048838315"/>
          <p:cNvPicPr>
            <a:picLocks noChangeAspect="1"/>
          </p:cNvPicPr>
          <p:nvPr>
            <p:custDataLst>
              <p:tags r:id="rId4"/>
            </p:custDataLst>
          </p:nvPr>
        </p:nvPicPr>
        <p:blipFill>
          <a:blip r:embed="rId5"/>
          <a:stretch>
            <a:fillRect/>
          </a:stretch>
        </p:blipFill>
        <p:spPr>
          <a:xfrm>
            <a:off x="8531225" y="2390775"/>
            <a:ext cx="2354580" cy="407035"/>
          </a:xfrm>
          <a:prstGeom prst="rect">
            <a:avLst/>
          </a:prstGeom>
        </p:spPr>
      </p:pic>
      <p:pic>
        <p:nvPicPr>
          <p:cNvPr id="3" name="图片 2" descr="QianJianTec1729048809555"/>
          <p:cNvPicPr>
            <a:picLocks noChangeAspect="1"/>
          </p:cNvPicPr>
          <p:nvPr>
            <p:custDataLst>
              <p:tags r:id="rId6"/>
            </p:custDataLst>
          </p:nvPr>
        </p:nvPicPr>
        <p:blipFill>
          <a:blip r:embed="rId7"/>
          <a:stretch>
            <a:fillRect/>
          </a:stretch>
        </p:blipFill>
        <p:spPr>
          <a:xfrm>
            <a:off x="8498205" y="1988820"/>
            <a:ext cx="2356485" cy="397510"/>
          </a:xfrm>
          <a:prstGeom prst="rect">
            <a:avLst/>
          </a:prstGeom>
        </p:spPr>
      </p:pic>
      <p:sp>
        <p:nvSpPr>
          <p:cNvPr id="7" name="圆角矩形 6"/>
          <p:cNvSpPr/>
          <p:nvPr>
            <p:custDataLst>
              <p:tags r:id="rId8"/>
            </p:custDataLst>
          </p:nvPr>
        </p:nvSpPr>
        <p:spPr>
          <a:xfrm>
            <a:off x="1099820" y="1581150"/>
            <a:ext cx="4500245" cy="2218055"/>
          </a:xfrm>
          <a:prstGeom prst="roundRect">
            <a:avLst>
              <a:gd name="adj" fmla="val 9361"/>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rgbClr val="DC3333"/>
                </a:solidFill>
              </a:ln>
            </a:endParaRPr>
          </a:p>
        </p:txBody>
      </p:sp>
      <p:pic>
        <p:nvPicPr>
          <p:cNvPr id="9" name="图片 8" descr="QianJianTec1729047942553"/>
          <p:cNvPicPr>
            <a:picLocks noChangeAspect="1"/>
          </p:cNvPicPr>
          <p:nvPr>
            <p:custDataLst>
              <p:tags r:id="rId9"/>
            </p:custDataLst>
          </p:nvPr>
        </p:nvPicPr>
        <p:blipFill>
          <a:blip r:embed="rId10"/>
          <a:stretch>
            <a:fillRect/>
          </a:stretch>
        </p:blipFill>
        <p:spPr>
          <a:xfrm>
            <a:off x="3909060" y="2399030"/>
            <a:ext cx="1278890" cy="424180"/>
          </a:xfrm>
          <a:prstGeom prst="rect">
            <a:avLst/>
          </a:prstGeom>
        </p:spPr>
      </p:pic>
      <p:pic>
        <p:nvPicPr>
          <p:cNvPr id="10" name="图片 9" descr="QianJianTec1729048148175"/>
          <p:cNvPicPr>
            <a:picLocks noChangeAspect="1"/>
          </p:cNvPicPr>
          <p:nvPr>
            <p:custDataLst>
              <p:tags r:id="rId11"/>
            </p:custDataLst>
          </p:nvPr>
        </p:nvPicPr>
        <p:blipFill>
          <a:blip r:embed="rId12"/>
          <a:stretch>
            <a:fillRect/>
          </a:stretch>
        </p:blipFill>
        <p:spPr>
          <a:xfrm>
            <a:off x="3333115" y="2003425"/>
            <a:ext cx="2169795" cy="448310"/>
          </a:xfrm>
          <a:prstGeom prst="rect">
            <a:avLst/>
          </a:prstGeom>
        </p:spPr>
      </p:pic>
      <p:sp>
        <p:nvSpPr>
          <p:cNvPr id="15" name="单圆角矩形 14"/>
          <p:cNvSpPr/>
          <p:nvPr>
            <p:custDataLst>
              <p:tags r:id="rId13"/>
            </p:custDataLst>
          </p:nvPr>
        </p:nvSpPr>
        <p:spPr>
          <a:xfrm rot="10800000">
            <a:off x="1111885" y="1951355"/>
            <a:ext cx="2103755" cy="1835785"/>
          </a:xfrm>
          <a:prstGeom prst="round1Rect">
            <a:avLst>
              <a:gd name="adj" fmla="val 10446"/>
            </a:avLst>
          </a:prstGeom>
          <a:blipFill rotWithShape="0">
            <a:blip r:embed="rId14"/>
            <a:stretch>
              <a:fillRect l="-7000"/>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noAutofit/>
          </a:bodyPr>
          <a:p>
            <a:pPr marL="0" marR="0" indent="0" algn="l" defTabSz="32639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5" name="同侧圆角矩形 44"/>
          <p:cNvSpPr/>
          <p:nvPr>
            <p:custDataLst>
              <p:tags r:id="rId15"/>
            </p:custDataLst>
          </p:nvPr>
        </p:nvSpPr>
        <p:spPr>
          <a:xfrm>
            <a:off x="1101090" y="1581150"/>
            <a:ext cx="4498975" cy="382270"/>
          </a:xfrm>
          <a:prstGeom prst="round2SameRect">
            <a:avLst>
              <a:gd name="adj1" fmla="val 50000"/>
              <a:gd name="adj2" fmla="val 0"/>
            </a:avLst>
          </a:prstGeom>
          <a:solidFill>
            <a:srgbClr val="C00000"/>
          </a:solidFill>
          <a:ln w="28575">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lvl="0" algn="ctr">
              <a:lnSpc>
                <a:spcPct val="100000"/>
              </a:lnSpc>
            </a:pPr>
            <a:r>
              <a:rPr kumimoji="1" lang="en-US" altLang="zh-CN" sz="2000" b="1" dirty="0">
                <a:solidFill>
                  <a:schemeClr val="bg1"/>
                </a:solidFill>
                <a:latin typeface="汉仪书魂体简" panose="02010600000101010101" charset="-122"/>
                <a:ea typeface="汉仪书魂体简" panose="02010600000101010101" charset="-122"/>
                <a:sym typeface="Calibri" panose="020F0502020204030204"/>
              </a:rPr>
              <a:t>Rotating Bearing System</a:t>
            </a:r>
            <a:endParaRPr kumimoji="1" lang="en-US" altLang="zh-CN" sz="2000" b="1" dirty="0">
              <a:solidFill>
                <a:schemeClr val="bg1"/>
              </a:solidFill>
              <a:latin typeface="汉仪书魂体简" panose="02010600000101010101" charset="-122"/>
              <a:ea typeface="汉仪书魂体简" panose="02010600000101010101" charset="-122"/>
              <a:sym typeface="Calibri" panose="020F0502020204030204"/>
            </a:endParaRPr>
          </a:p>
        </p:txBody>
      </p:sp>
      <p:sp>
        <p:nvSpPr>
          <p:cNvPr id="73" name="圆角矩形 72"/>
          <p:cNvSpPr/>
          <p:nvPr>
            <p:custDataLst>
              <p:tags r:id="rId16"/>
            </p:custDataLst>
          </p:nvPr>
        </p:nvSpPr>
        <p:spPr>
          <a:xfrm>
            <a:off x="1092835" y="3983990"/>
            <a:ext cx="4500245" cy="2218055"/>
          </a:xfrm>
          <a:prstGeom prst="roundRect">
            <a:avLst>
              <a:gd name="adj" fmla="val 9361"/>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rgbClr val="DC3333"/>
                </a:solidFill>
              </a:ln>
            </a:endParaRPr>
          </a:p>
        </p:txBody>
      </p:sp>
      <p:sp>
        <p:nvSpPr>
          <p:cNvPr id="77" name="单圆角矩形 76"/>
          <p:cNvSpPr/>
          <p:nvPr>
            <p:custDataLst>
              <p:tags r:id="rId17"/>
            </p:custDataLst>
          </p:nvPr>
        </p:nvSpPr>
        <p:spPr>
          <a:xfrm rot="10800000">
            <a:off x="1104900" y="4354195"/>
            <a:ext cx="2077720" cy="1835785"/>
          </a:xfrm>
          <a:prstGeom prst="round1Rect">
            <a:avLst>
              <a:gd name="adj" fmla="val 10446"/>
            </a:avLst>
          </a:prstGeom>
          <a:blipFill rotWithShape="0">
            <a:blip r:embed="rId18"/>
            <a:stretch>
              <a:fillRect l="-7000"/>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noAutofit/>
          </a:bodyPr>
          <a:p>
            <a:pPr marL="0" marR="0" indent="0" algn="l" defTabSz="32639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8" name="同侧圆角矩形 77"/>
          <p:cNvSpPr/>
          <p:nvPr>
            <p:custDataLst>
              <p:tags r:id="rId19"/>
            </p:custDataLst>
          </p:nvPr>
        </p:nvSpPr>
        <p:spPr>
          <a:xfrm>
            <a:off x="1094105" y="3983990"/>
            <a:ext cx="4498975" cy="382270"/>
          </a:xfrm>
          <a:prstGeom prst="round2SameRect">
            <a:avLst>
              <a:gd name="adj1" fmla="val 50000"/>
              <a:gd name="adj2" fmla="val 0"/>
            </a:avLst>
          </a:prstGeom>
          <a:solidFill>
            <a:srgbClr val="C00000"/>
          </a:solidFill>
          <a:ln w="28575">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lvl="0" algn="ctr"/>
            <a:r>
              <a:rPr kumimoji="1" lang="en-US" altLang="zh-CN" sz="2000" b="1" dirty="0">
                <a:solidFill>
                  <a:schemeClr val="bg1"/>
                </a:solidFill>
                <a:latin typeface="汉仪书魂体简" panose="02010600000101010101" charset="-122"/>
                <a:ea typeface="汉仪书魂体简" panose="02010600000101010101" charset="-122"/>
                <a:sym typeface="Calibri" panose="020F0502020204030204"/>
              </a:rPr>
              <a:t>Turbulent Flow Rate</a:t>
            </a:r>
            <a:endParaRPr kumimoji="1" lang="en-US" altLang="zh-CN" sz="2000" b="1" dirty="0">
              <a:solidFill>
                <a:schemeClr val="bg1"/>
              </a:solidFill>
              <a:latin typeface="汉仪书魂体简" panose="02010600000101010101" charset="-122"/>
              <a:ea typeface="汉仪书魂体简" panose="02010600000101010101" charset="-122"/>
              <a:sym typeface="Calibri" panose="020F0502020204030204"/>
            </a:endParaRPr>
          </a:p>
        </p:txBody>
      </p:sp>
      <p:sp>
        <p:nvSpPr>
          <p:cNvPr id="80" name="圆角矩形 79"/>
          <p:cNvSpPr/>
          <p:nvPr>
            <p:custDataLst>
              <p:tags r:id="rId20"/>
            </p:custDataLst>
          </p:nvPr>
        </p:nvSpPr>
        <p:spPr>
          <a:xfrm>
            <a:off x="6365240" y="3971925"/>
            <a:ext cx="4500245" cy="2218055"/>
          </a:xfrm>
          <a:prstGeom prst="roundRect">
            <a:avLst>
              <a:gd name="adj" fmla="val 9361"/>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rgbClr val="DC3333"/>
                </a:solidFill>
              </a:ln>
            </a:endParaRPr>
          </a:p>
        </p:txBody>
      </p:sp>
      <p:sp>
        <p:nvSpPr>
          <p:cNvPr id="84" name="单圆角矩形 83"/>
          <p:cNvSpPr/>
          <p:nvPr>
            <p:custDataLst>
              <p:tags r:id="rId21"/>
            </p:custDataLst>
          </p:nvPr>
        </p:nvSpPr>
        <p:spPr>
          <a:xfrm rot="10800000">
            <a:off x="6377305" y="4342130"/>
            <a:ext cx="2103755" cy="1835785"/>
          </a:xfrm>
          <a:prstGeom prst="round1Rect">
            <a:avLst>
              <a:gd name="adj" fmla="val 10446"/>
            </a:avLst>
          </a:prstGeom>
          <a:blipFill rotWithShape="0">
            <a:blip r:embed="rId22"/>
            <a:stretch>
              <a:fillRect l="-7000"/>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noAutofit/>
          </a:bodyPr>
          <a:p>
            <a:pPr marL="0" marR="0" indent="0" algn="l" defTabSz="32639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5" name="同侧圆角矩形 84"/>
          <p:cNvSpPr/>
          <p:nvPr>
            <p:custDataLst>
              <p:tags r:id="rId23"/>
            </p:custDataLst>
          </p:nvPr>
        </p:nvSpPr>
        <p:spPr>
          <a:xfrm>
            <a:off x="6366510" y="3971925"/>
            <a:ext cx="4498975" cy="382270"/>
          </a:xfrm>
          <a:prstGeom prst="round2SameRect">
            <a:avLst>
              <a:gd name="adj1" fmla="val 50000"/>
              <a:gd name="adj2" fmla="val 0"/>
            </a:avLst>
          </a:prstGeom>
          <a:solidFill>
            <a:srgbClr val="C00000"/>
          </a:solidFill>
          <a:ln w="28575">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lvl="0" algn="ctr"/>
            <a:r>
              <a:rPr kumimoji="1" lang="en-US" altLang="zh-CN" sz="2000" b="1" dirty="0">
                <a:solidFill>
                  <a:schemeClr val="bg1"/>
                </a:solidFill>
                <a:latin typeface="汉仪书魂体简" panose="02010600000101010101" charset="-122"/>
                <a:ea typeface="汉仪书魂体简" panose="02010600000101010101" charset="-122"/>
                <a:sym typeface="Calibri" panose="020F0502020204030204"/>
              </a:rPr>
              <a:t>Random Fluctuations in Finance</a:t>
            </a:r>
            <a:endParaRPr kumimoji="1" lang="en-US" altLang="zh-CN" sz="2000" b="1" dirty="0">
              <a:solidFill>
                <a:schemeClr val="bg1"/>
              </a:solidFill>
              <a:latin typeface="汉仪书魂体简" panose="02010600000101010101" charset="-122"/>
              <a:ea typeface="汉仪书魂体简" panose="02010600000101010101" charset="-122"/>
              <a:sym typeface="Calibri" panose="020F0502020204030204"/>
            </a:endParaRPr>
          </a:p>
        </p:txBody>
      </p:sp>
      <p:sp>
        <p:nvSpPr>
          <p:cNvPr id="48" name="圆角矩形 47"/>
          <p:cNvSpPr/>
          <p:nvPr>
            <p:custDataLst>
              <p:tags r:id="rId24"/>
            </p:custDataLst>
          </p:nvPr>
        </p:nvSpPr>
        <p:spPr>
          <a:xfrm>
            <a:off x="6365240" y="1569085"/>
            <a:ext cx="4500245" cy="2218055"/>
          </a:xfrm>
          <a:prstGeom prst="roundRect">
            <a:avLst>
              <a:gd name="adj" fmla="val 9361"/>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solidFill>
                  <a:srgbClr val="DC3333"/>
                </a:solidFill>
              </a:ln>
            </a:endParaRPr>
          </a:p>
        </p:txBody>
      </p:sp>
      <p:sp>
        <p:nvSpPr>
          <p:cNvPr id="53" name="单圆角矩形 52"/>
          <p:cNvSpPr/>
          <p:nvPr>
            <p:custDataLst>
              <p:tags r:id="rId25"/>
            </p:custDataLst>
          </p:nvPr>
        </p:nvSpPr>
        <p:spPr>
          <a:xfrm rot="10800000">
            <a:off x="6377305" y="1939290"/>
            <a:ext cx="2103755" cy="1835785"/>
          </a:xfrm>
          <a:prstGeom prst="round1Rect">
            <a:avLst>
              <a:gd name="adj" fmla="val 10446"/>
            </a:avLst>
          </a:prstGeom>
          <a:blipFill rotWithShape="0">
            <a:blip r:embed="rId26"/>
            <a:tile tx="0" ty="-1003300" sx="32000" sy="32000"/>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noAutofit/>
          </a:bodyPr>
          <a:p>
            <a:pPr marL="0" marR="0" indent="0" algn="l" defTabSz="32639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1" name="同侧圆角矩形 20"/>
          <p:cNvSpPr/>
          <p:nvPr>
            <p:custDataLst>
              <p:tags r:id="rId27"/>
            </p:custDataLst>
          </p:nvPr>
        </p:nvSpPr>
        <p:spPr>
          <a:xfrm>
            <a:off x="6366510" y="1569085"/>
            <a:ext cx="4498975" cy="382270"/>
          </a:xfrm>
          <a:prstGeom prst="round2SameRect">
            <a:avLst>
              <a:gd name="adj1" fmla="val 50000"/>
              <a:gd name="adj2" fmla="val 0"/>
            </a:avLst>
          </a:prstGeom>
          <a:solidFill>
            <a:srgbClr val="C00000"/>
          </a:solidFill>
          <a:ln w="28575">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lvl="0" algn="ctr"/>
            <a:r>
              <a:rPr kumimoji="1" lang="en-US" altLang="zh-CN" sz="2000" b="1" dirty="0">
                <a:solidFill>
                  <a:schemeClr val="bg1"/>
                </a:solidFill>
                <a:latin typeface="汉仪书魂体简" panose="02010600000101010101" charset="-122"/>
                <a:ea typeface="汉仪书魂体简" panose="02010600000101010101" charset="-122"/>
                <a:sym typeface="Calibri" panose="020F0502020204030204"/>
              </a:rPr>
              <a:t>Power Transmission System</a:t>
            </a:r>
            <a:endParaRPr kumimoji="1" lang="en-US" altLang="zh-CN" sz="2000" b="1" dirty="0">
              <a:solidFill>
                <a:schemeClr val="bg1"/>
              </a:solidFill>
              <a:latin typeface="汉仪书魂体简" panose="02010600000101010101" charset="-122"/>
              <a:ea typeface="汉仪书魂体简" panose="02010600000101010101" charset="-122"/>
              <a:sym typeface="Calibri" panose="020F0502020204030204"/>
            </a:endParaRPr>
          </a:p>
        </p:txBody>
      </p:sp>
      <p:pic>
        <p:nvPicPr>
          <p:cNvPr id="25" name="图片 24" descr="QianJianTec1759993489814"/>
          <p:cNvPicPr>
            <a:picLocks noChangeAspect="1"/>
          </p:cNvPicPr>
          <p:nvPr>
            <p:custDataLst>
              <p:tags r:id="rId28"/>
            </p:custDataLst>
          </p:nvPr>
        </p:nvPicPr>
        <p:blipFill>
          <a:blip r:embed="rId29"/>
          <a:stretch>
            <a:fillRect/>
          </a:stretch>
        </p:blipFill>
        <p:spPr>
          <a:xfrm>
            <a:off x="8668385" y="4517390"/>
            <a:ext cx="2026920" cy="262255"/>
          </a:xfrm>
          <a:prstGeom prst="rect">
            <a:avLst/>
          </a:prstGeom>
        </p:spPr>
      </p:pic>
      <p:pic>
        <p:nvPicPr>
          <p:cNvPr id="30" name="图片 29" descr="transparent_plot"/>
          <p:cNvPicPr>
            <a:picLocks noChangeAspect="1"/>
          </p:cNvPicPr>
          <p:nvPr>
            <p:custDataLst>
              <p:tags r:id="rId30"/>
            </p:custDataLst>
          </p:nvPr>
        </p:nvPicPr>
        <p:blipFill>
          <a:blip r:embed="rId31"/>
          <a:stretch>
            <a:fillRect/>
          </a:stretch>
        </p:blipFill>
        <p:spPr>
          <a:xfrm>
            <a:off x="8493760" y="5191125"/>
            <a:ext cx="2270760" cy="917575"/>
          </a:xfrm>
          <a:prstGeom prst="rect">
            <a:avLst/>
          </a:prstGeom>
        </p:spPr>
      </p:pic>
      <p:pic>
        <p:nvPicPr>
          <p:cNvPr id="49" name="图片 48" descr="QianJianTec1759994272740"/>
          <p:cNvPicPr>
            <a:picLocks noChangeAspect="1"/>
          </p:cNvPicPr>
          <p:nvPr>
            <p:custDataLst>
              <p:tags r:id="rId32"/>
            </p:custDataLst>
          </p:nvPr>
        </p:nvPicPr>
        <p:blipFill>
          <a:blip r:embed="rId33"/>
          <a:stretch>
            <a:fillRect/>
          </a:stretch>
        </p:blipFill>
        <p:spPr>
          <a:xfrm>
            <a:off x="8714740" y="4849495"/>
            <a:ext cx="1954530" cy="266700"/>
          </a:xfrm>
          <a:prstGeom prst="rect">
            <a:avLst/>
          </a:prstGeom>
        </p:spPr>
      </p:pic>
      <p:sp>
        <p:nvSpPr>
          <p:cNvPr id="55" name="直角双向箭头 54"/>
          <p:cNvSpPr/>
          <p:nvPr>
            <p:custDataLst>
              <p:tags r:id="rId34"/>
            </p:custDataLst>
          </p:nvPr>
        </p:nvSpPr>
        <p:spPr>
          <a:xfrm flipH="1">
            <a:off x="8562340" y="5193665"/>
            <a:ext cx="2201545" cy="922655"/>
          </a:xfrm>
          <a:prstGeom prst="leftUpArrow">
            <a:avLst>
              <a:gd name="adj1" fmla="val 0"/>
              <a:gd name="adj2" fmla="val 1969"/>
              <a:gd name="adj3" fmla="val 3939"/>
            </a:avLst>
          </a:prstGeom>
          <a:solidFill>
            <a:schemeClr val="tx1"/>
          </a:solidFill>
          <a:ln w="12700" cap="flat">
            <a:solidFill>
              <a:schemeClr val="tx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noAutofit/>
          </a:bodyPr>
          <a:p>
            <a:pPr marL="0" marR="0" indent="0" algn="l" defTabSz="32639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7" name="图片 36" descr="QianJianTec1759995840862"/>
          <p:cNvPicPr>
            <a:picLocks noChangeAspect="1"/>
          </p:cNvPicPr>
          <p:nvPr>
            <p:custDataLst>
              <p:tags r:id="rId35"/>
            </p:custDataLst>
          </p:nvPr>
        </p:nvPicPr>
        <p:blipFill>
          <a:blip r:embed="rId36"/>
          <a:stretch>
            <a:fillRect/>
          </a:stretch>
        </p:blipFill>
        <p:spPr>
          <a:xfrm>
            <a:off x="3169920" y="4451350"/>
            <a:ext cx="2426335" cy="398145"/>
          </a:xfrm>
          <a:prstGeom prst="rect">
            <a:avLst/>
          </a:prstGeom>
        </p:spPr>
      </p:pic>
      <p:pic>
        <p:nvPicPr>
          <p:cNvPr id="61" name="图片 60" descr="QianJianTec1759995937657"/>
          <p:cNvPicPr>
            <a:picLocks noChangeAspect="1"/>
          </p:cNvPicPr>
          <p:nvPr>
            <p:custDataLst>
              <p:tags r:id="rId37"/>
            </p:custDataLst>
          </p:nvPr>
        </p:nvPicPr>
        <p:blipFill>
          <a:blip r:embed="rId38"/>
          <a:stretch>
            <a:fillRect/>
          </a:stretch>
        </p:blipFill>
        <p:spPr>
          <a:xfrm>
            <a:off x="3747770" y="4779645"/>
            <a:ext cx="1270635" cy="361315"/>
          </a:xfrm>
          <a:prstGeom prst="rect">
            <a:avLst/>
          </a:prstGeom>
        </p:spPr>
      </p:pic>
      <p:pic>
        <p:nvPicPr>
          <p:cNvPr id="66" name="图片 65" descr="transparent_plot"/>
          <p:cNvPicPr>
            <a:picLocks noChangeAspect="1"/>
          </p:cNvPicPr>
          <p:nvPr>
            <p:custDataLst>
              <p:tags r:id="rId39"/>
            </p:custDataLst>
          </p:nvPr>
        </p:nvPicPr>
        <p:blipFill>
          <a:blip r:embed="rId40"/>
          <a:stretch>
            <a:fillRect/>
          </a:stretch>
        </p:blipFill>
        <p:spPr>
          <a:xfrm>
            <a:off x="3214370" y="5183505"/>
            <a:ext cx="2318385" cy="921385"/>
          </a:xfrm>
          <a:prstGeom prst="rect">
            <a:avLst/>
          </a:prstGeom>
        </p:spPr>
      </p:pic>
      <p:sp>
        <p:nvSpPr>
          <p:cNvPr id="69" name="直角双向箭头 68"/>
          <p:cNvSpPr/>
          <p:nvPr>
            <p:custDataLst>
              <p:tags r:id="rId41"/>
            </p:custDataLst>
          </p:nvPr>
        </p:nvSpPr>
        <p:spPr>
          <a:xfrm flipH="1">
            <a:off x="3281045" y="5193665"/>
            <a:ext cx="2201545" cy="922655"/>
          </a:xfrm>
          <a:prstGeom prst="leftUpArrow">
            <a:avLst>
              <a:gd name="adj1" fmla="val 0"/>
              <a:gd name="adj2" fmla="val 1969"/>
              <a:gd name="adj3" fmla="val 3939"/>
            </a:avLst>
          </a:prstGeom>
          <a:solidFill>
            <a:schemeClr val="tx1"/>
          </a:solidFill>
          <a:ln w="12700" cap="flat">
            <a:solidFill>
              <a:schemeClr val="tx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noAutofit/>
          </a:bodyPr>
          <a:p>
            <a:pPr marL="0" marR="0" indent="0" algn="l" defTabSz="32639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87" name="图片 86" descr="transparent_plot"/>
          <p:cNvPicPr>
            <a:picLocks noChangeAspect="1"/>
          </p:cNvPicPr>
          <p:nvPr>
            <p:custDataLst>
              <p:tags r:id="rId42"/>
            </p:custDataLst>
          </p:nvPr>
        </p:nvPicPr>
        <p:blipFill>
          <a:blip r:embed="rId43"/>
          <a:stretch>
            <a:fillRect/>
          </a:stretch>
        </p:blipFill>
        <p:spPr>
          <a:xfrm>
            <a:off x="3199765" y="2847340"/>
            <a:ext cx="2383790" cy="891540"/>
          </a:xfrm>
          <a:prstGeom prst="rect">
            <a:avLst/>
          </a:prstGeom>
        </p:spPr>
      </p:pic>
      <p:sp>
        <p:nvSpPr>
          <p:cNvPr id="92" name="直角双向箭头 91"/>
          <p:cNvSpPr/>
          <p:nvPr>
            <p:custDataLst>
              <p:tags r:id="rId44"/>
            </p:custDataLst>
          </p:nvPr>
        </p:nvSpPr>
        <p:spPr>
          <a:xfrm flipH="1">
            <a:off x="3281045" y="2797810"/>
            <a:ext cx="2201545" cy="922655"/>
          </a:xfrm>
          <a:prstGeom prst="leftUpArrow">
            <a:avLst>
              <a:gd name="adj1" fmla="val 0"/>
              <a:gd name="adj2" fmla="val 1969"/>
              <a:gd name="adj3" fmla="val 3939"/>
            </a:avLst>
          </a:prstGeom>
          <a:solidFill>
            <a:schemeClr val="tx1"/>
          </a:solidFill>
          <a:ln w="12700" cap="flat">
            <a:solidFill>
              <a:schemeClr val="tx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noAutofit/>
          </a:bodyPr>
          <a:p>
            <a:pPr marL="0" marR="0" indent="0" algn="l" defTabSz="32639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150" name="图片 149" descr="transparent_plot"/>
          <p:cNvPicPr>
            <a:picLocks noChangeAspect="1"/>
          </p:cNvPicPr>
          <p:nvPr>
            <p:custDataLst>
              <p:tags r:id="rId45"/>
            </p:custDataLst>
          </p:nvPr>
        </p:nvPicPr>
        <p:blipFill>
          <a:blip r:embed="rId46"/>
          <a:stretch>
            <a:fillRect/>
          </a:stretch>
        </p:blipFill>
        <p:spPr>
          <a:xfrm>
            <a:off x="8487410" y="2875915"/>
            <a:ext cx="2289175" cy="822960"/>
          </a:xfrm>
          <a:prstGeom prst="rect">
            <a:avLst/>
          </a:prstGeom>
        </p:spPr>
      </p:pic>
      <p:sp>
        <p:nvSpPr>
          <p:cNvPr id="152" name="直角双向箭头 151"/>
          <p:cNvSpPr/>
          <p:nvPr>
            <p:custDataLst>
              <p:tags r:id="rId47"/>
            </p:custDataLst>
          </p:nvPr>
        </p:nvSpPr>
        <p:spPr>
          <a:xfrm flipH="1">
            <a:off x="8559165" y="2847975"/>
            <a:ext cx="2201545" cy="872490"/>
          </a:xfrm>
          <a:prstGeom prst="leftUpArrow">
            <a:avLst>
              <a:gd name="adj1" fmla="val 0"/>
              <a:gd name="adj2" fmla="val 1969"/>
              <a:gd name="adj3" fmla="val 3939"/>
            </a:avLst>
          </a:prstGeom>
          <a:solidFill>
            <a:schemeClr val="tx1"/>
          </a:solidFill>
          <a:ln w="12700" cap="flat">
            <a:solidFill>
              <a:schemeClr val="tx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noAutofit/>
          </a:bodyPr>
          <a:p>
            <a:pPr marL="0" marR="0" indent="0" algn="l" defTabSz="32639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5" name="图片 4" descr="图片6"/>
          <p:cNvPicPr>
            <a:picLocks noChangeAspect="1"/>
          </p:cNvPicPr>
          <p:nvPr/>
        </p:nvPicPr>
        <p:blipFill>
          <a:blip r:embed="rId48"/>
          <a:stretch>
            <a:fillRect/>
          </a:stretch>
        </p:blipFill>
        <p:spPr>
          <a:xfrm>
            <a:off x="-1996440" y="48260"/>
            <a:ext cx="9521825" cy="560705"/>
          </a:xfrm>
          <a:prstGeom prst="rect">
            <a:avLst/>
          </a:prstGeom>
        </p:spPr>
      </p:pic>
      <p:pic>
        <p:nvPicPr>
          <p:cNvPr id="13" name="图片 12" descr="图片7"/>
          <p:cNvPicPr>
            <a:picLocks noChangeAspect="1"/>
          </p:cNvPicPr>
          <p:nvPr/>
        </p:nvPicPr>
        <p:blipFill>
          <a:blip r:embed="rId49"/>
          <a:stretch>
            <a:fillRect/>
          </a:stretch>
        </p:blipFill>
        <p:spPr>
          <a:xfrm>
            <a:off x="713105" y="898525"/>
            <a:ext cx="10905490" cy="895985"/>
          </a:xfrm>
          <a:prstGeom prst="rect">
            <a:avLst/>
          </a:prstGeom>
        </p:spPr>
      </p:pic>
    </p:spTree>
    <p:custDataLst>
      <p:tags r:id="rId5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7768590" y="2600325"/>
            <a:ext cx="2223770" cy="595630"/>
          </a:xfrm>
          <a:prstGeom prst="rect">
            <a:avLst/>
          </a:prstGeom>
        </p:spPr>
      </p:pic>
      <p:pic>
        <p:nvPicPr>
          <p:cNvPr id="17" name="图片 16"/>
          <p:cNvPicPr>
            <a:picLocks noChangeAspect="1"/>
          </p:cNvPicPr>
          <p:nvPr/>
        </p:nvPicPr>
        <p:blipFill>
          <a:blip r:embed="rId2"/>
          <a:stretch>
            <a:fillRect/>
          </a:stretch>
        </p:blipFill>
        <p:spPr>
          <a:xfrm>
            <a:off x="7508875" y="3660140"/>
            <a:ext cx="2743835" cy="628015"/>
          </a:xfrm>
          <a:prstGeom prst="rect">
            <a:avLst/>
          </a:prstGeom>
        </p:spPr>
      </p:pic>
      <p:grpSp>
        <p:nvGrpSpPr>
          <p:cNvPr id="40" name="组合 39"/>
          <p:cNvGrpSpPr/>
          <p:nvPr/>
        </p:nvGrpSpPr>
        <p:grpSpPr>
          <a:xfrm>
            <a:off x="0" y="-1"/>
            <a:ext cx="12192000" cy="6858002"/>
            <a:chOff x="0" y="-1"/>
            <a:chExt cx="12192000" cy="6858002"/>
          </a:xfrm>
        </p:grpSpPr>
        <p:sp>
          <p:nvSpPr>
            <p:cNvPr id="41" name="矩形 40"/>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42" name="矩形 41"/>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3" name="矩形 42"/>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4" name="组合 43"/>
          <p:cNvGrpSpPr/>
          <p:nvPr/>
        </p:nvGrpSpPr>
        <p:grpSpPr>
          <a:xfrm>
            <a:off x="133400" y="6453336"/>
            <a:ext cx="11901234" cy="482600"/>
            <a:chOff x="133400" y="6453336"/>
            <a:chExt cx="11901234" cy="482600"/>
          </a:xfrm>
        </p:grpSpPr>
        <p:pic>
          <p:nvPicPr>
            <p:cNvPr id="46" name="图片 45"/>
            <p:cNvPicPr>
              <a:picLocks noChangeAspect="1"/>
            </p:cNvPicPr>
            <p:nvPr/>
          </p:nvPicPr>
          <p:blipFill>
            <a:blip r:embed="rId3" cstate="email">
              <a:alphaModFix amt="50000"/>
            </a:blip>
            <a:stretch>
              <a:fillRect/>
            </a:stretch>
          </p:blipFill>
          <p:spPr>
            <a:xfrm>
              <a:off x="8996245" y="6572902"/>
              <a:ext cx="3038389" cy="185483"/>
            </a:xfrm>
            <a:prstGeom prst="rect">
              <a:avLst/>
            </a:prstGeom>
          </p:spPr>
        </p:pic>
        <p:pic>
          <p:nvPicPr>
            <p:cNvPr id="47" name="图片 46" descr="图片包含 游戏机, 画, 钟表&#10;&#10;描述已自动生成"/>
            <p:cNvPicPr>
              <a:picLocks noChangeAspect="1"/>
            </p:cNvPicPr>
            <p:nvPr/>
          </p:nvPicPr>
          <p:blipFill>
            <a:blip r:embed="rId4" cstate="email"/>
            <a:stretch>
              <a:fillRect/>
            </a:stretch>
          </p:blipFill>
          <p:spPr>
            <a:xfrm>
              <a:off x="133400" y="6453336"/>
              <a:ext cx="2362200" cy="482600"/>
            </a:xfrm>
            <a:prstGeom prst="rect">
              <a:avLst/>
            </a:prstGeom>
          </p:spPr>
        </p:pic>
      </p:grpSp>
      <p:pic>
        <p:nvPicPr>
          <p:cNvPr id="11" name="图片 10" descr="文本&#10;&#10;描述已自动生成"/>
          <p:cNvPicPr>
            <a:picLocks noChangeAspect="1"/>
          </p:cNvPicPr>
          <p:nvPr/>
        </p:nvPicPr>
        <p:blipFill>
          <a:blip r:embed="rId5">
            <a:biLevel thresh="25000"/>
          </a:blip>
          <a:srcRect r="41916" b="-5972"/>
          <a:stretch>
            <a:fillRect/>
          </a:stretch>
        </p:blipFill>
        <p:spPr>
          <a:xfrm>
            <a:off x="9739630" y="86360"/>
            <a:ext cx="2294890" cy="619760"/>
          </a:xfrm>
          <a:prstGeom prst="rect">
            <a:avLst/>
          </a:prstGeom>
        </p:spPr>
      </p:pic>
      <p:pic>
        <p:nvPicPr>
          <p:cNvPr id="19" name="图片 18"/>
          <p:cNvPicPr>
            <a:picLocks noChangeAspect="1"/>
          </p:cNvPicPr>
          <p:nvPr/>
        </p:nvPicPr>
        <p:blipFill>
          <a:blip r:embed="rId6"/>
          <a:stretch>
            <a:fillRect/>
          </a:stretch>
        </p:blipFill>
        <p:spPr>
          <a:xfrm>
            <a:off x="7068820" y="4752340"/>
            <a:ext cx="4279265" cy="441325"/>
          </a:xfrm>
          <a:prstGeom prst="rect">
            <a:avLst/>
          </a:prstGeom>
        </p:spPr>
      </p:pic>
      <p:pic>
        <p:nvPicPr>
          <p:cNvPr id="20" name="图片 19"/>
          <p:cNvPicPr>
            <a:picLocks noChangeAspect="1"/>
          </p:cNvPicPr>
          <p:nvPr/>
        </p:nvPicPr>
        <p:blipFill>
          <a:blip r:embed="rId7"/>
          <a:stretch>
            <a:fillRect/>
          </a:stretch>
        </p:blipFill>
        <p:spPr>
          <a:xfrm>
            <a:off x="6831330" y="5657850"/>
            <a:ext cx="4669790" cy="462915"/>
          </a:xfrm>
          <a:prstGeom prst="rect">
            <a:avLst/>
          </a:prstGeom>
        </p:spPr>
      </p:pic>
      <p:pic>
        <p:nvPicPr>
          <p:cNvPr id="5" name="图片 4"/>
          <p:cNvPicPr>
            <a:picLocks noChangeAspect="1"/>
          </p:cNvPicPr>
          <p:nvPr/>
        </p:nvPicPr>
        <p:blipFill>
          <a:blip r:embed="rId8"/>
          <a:srcRect l="36921"/>
          <a:stretch>
            <a:fillRect/>
          </a:stretch>
        </p:blipFill>
        <p:spPr>
          <a:xfrm>
            <a:off x="267335" y="1047750"/>
            <a:ext cx="6153150" cy="5284470"/>
          </a:xfrm>
          <a:prstGeom prst="rect">
            <a:avLst/>
          </a:prstGeom>
        </p:spPr>
      </p:pic>
      <p:pic>
        <p:nvPicPr>
          <p:cNvPr id="7" name="图片 6" descr="图片13"/>
          <p:cNvPicPr>
            <a:picLocks noChangeAspect="1"/>
          </p:cNvPicPr>
          <p:nvPr/>
        </p:nvPicPr>
        <p:blipFill>
          <a:blip r:embed="rId9"/>
          <a:stretch>
            <a:fillRect/>
          </a:stretch>
        </p:blipFill>
        <p:spPr>
          <a:xfrm>
            <a:off x="-1850390" y="36195"/>
            <a:ext cx="9521825" cy="560705"/>
          </a:xfrm>
          <a:prstGeom prst="rect">
            <a:avLst/>
          </a:prstGeom>
        </p:spPr>
      </p:pic>
      <p:pic>
        <p:nvPicPr>
          <p:cNvPr id="21" name="图片 20" descr="图片14"/>
          <p:cNvPicPr>
            <a:picLocks noChangeAspect="1"/>
          </p:cNvPicPr>
          <p:nvPr/>
        </p:nvPicPr>
        <p:blipFill>
          <a:blip r:embed="rId10"/>
          <a:stretch>
            <a:fillRect/>
          </a:stretch>
        </p:blipFill>
        <p:spPr>
          <a:xfrm>
            <a:off x="6341110" y="951865"/>
            <a:ext cx="5693410" cy="4657090"/>
          </a:xfrm>
          <a:prstGeom prst="rect">
            <a:avLst/>
          </a:prstGeom>
        </p:spPr>
      </p:pic>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8" name="组合 7"/>
          <p:cNvGrpSpPr/>
          <p:nvPr/>
        </p:nvGrpSpPr>
        <p:grpSpPr>
          <a:xfrm>
            <a:off x="0" y="-1"/>
            <a:ext cx="12192000" cy="6858002"/>
            <a:chOff x="0" y="-1"/>
            <a:chExt cx="12192000" cy="6858002"/>
          </a:xfrm>
        </p:grpSpPr>
        <p:sp>
          <p:nvSpPr>
            <p:cNvPr id="9" name="矩形 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10" name="矩形 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1" name="矩形 1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17" name="组合 16"/>
          <p:cNvGrpSpPr/>
          <p:nvPr/>
        </p:nvGrpSpPr>
        <p:grpSpPr>
          <a:xfrm>
            <a:off x="0" y="6076406"/>
            <a:ext cx="11929699" cy="863898"/>
            <a:chOff x="104935" y="6572902"/>
            <a:chExt cx="11929699" cy="863898"/>
          </a:xfrm>
        </p:grpSpPr>
        <p:pic>
          <p:nvPicPr>
            <p:cNvPr id="18" name="图片 17"/>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pic>
          <p:nvPicPr>
            <p:cNvPr id="19" name="图片 18" descr="图片包含 游戏机, 画, 钟表&#10;&#10;描述已自动生成"/>
            <p:cNvPicPr>
              <a:picLocks noChangeAspect="1"/>
            </p:cNvPicPr>
            <p:nvPr/>
          </p:nvPicPr>
          <p:blipFill>
            <a:blip r:embed="rId2" cstate="email"/>
            <a:stretch>
              <a:fillRect/>
            </a:stretch>
          </p:blipFill>
          <p:spPr>
            <a:xfrm>
              <a:off x="104935" y="6954200"/>
              <a:ext cx="2362200" cy="482600"/>
            </a:xfrm>
            <a:prstGeom prst="rect">
              <a:avLst/>
            </a:prstGeom>
          </p:spPr>
        </p:pic>
      </p:grpSp>
      <p:pic>
        <p:nvPicPr>
          <p:cNvPr id="48" name="图片 47"/>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sp>
        <p:nvSpPr>
          <p:cNvPr id="28" name="文本框 27"/>
          <p:cNvSpPr txBox="1"/>
          <p:nvPr/>
        </p:nvSpPr>
        <p:spPr>
          <a:xfrm>
            <a:off x="1496060" y="-1325245"/>
            <a:ext cx="7395845" cy="500380"/>
          </a:xfrm>
          <a:prstGeom prst="rect">
            <a:avLst/>
          </a:prstGeom>
          <a:noFill/>
        </p:spPr>
        <p:txBody>
          <a:bodyPr wrap="square" rtlCol="0">
            <a:noAutofit/>
          </a:bodyPr>
          <a:p>
            <a:pPr algn="ctr">
              <a:lnSpc>
                <a:spcPct val="130000"/>
              </a:lnSpc>
            </a:pPr>
            <a:r>
              <a:rPr kumimoji="1" lang="en-US" altLang="zh-CN" sz="2800" b="1" dirty="0">
                <a:solidFill>
                  <a:schemeClr val="bg1"/>
                </a:solidFill>
                <a:latin typeface="汉仪书魂体简" panose="02010600000101010101" charset="-122"/>
                <a:ea typeface="汉仪书魂体简" panose="02010600000101010101" charset="-122"/>
                <a:sym typeface="汉仪书魂体简" panose="02010600000101010101" charset="-122"/>
              </a:rPr>
              <a:t>Experiment Results</a:t>
            </a:r>
            <a:endParaRPr kumimoji="1" lang="en-US" altLang="zh-CN" sz="2800" b="1" dirty="0">
              <a:solidFill>
                <a:schemeClr val="bg1"/>
              </a:solidFill>
              <a:latin typeface="汉仪书魂体简" panose="02010600000101010101" charset="-122"/>
              <a:ea typeface="汉仪书魂体简" panose="02010600000101010101" charset="-122"/>
              <a:sym typeface="汉仪书魂体简" panose="02010600000101010101" charset="-122"/>
            </a:endParaRPr>
          </a:p>
        </p:txBody>
      </p:sp>
      <p:pic>
        <p:nvPicPr>
          <p:cNvPr id="13" name="图片 12" descr="文本&#10;&#10;描述已自动生成"/>
          <p:cNvPicPr>
            <a:picLocks noChangeAspect="1"/>
          </p:cNvPicPr>
          <p:nvPr/>
        </p:nvPicPr>
        <p:blipFill>
          <a:blip r:embed="rId3">
            <a:biLevel thresh="25000"/>
          </a:blip>
          <a:srcRect r="41916" b="-5972"/>
          <a:stretch>
            <a:fillRect/>
          </a:stretch>
        </p:blipFill>
        <p:spPr>
          <a:xfrm>
            <a:off x="9739630" y="86360"/>
            <a:ext cx="2294890" cy="619760"/>
          </a:xfrm>
          <a:prstGeom prst="rect">
            <a:avLst/>
          </a:prstGeom>
        </p:spPr>
      </p:pic>
      <p:pic>
        <p:nvPicPr>
          <p:cNvPr id="130" name="图片 129"/>
          <p:cNvPicPr>
            <a:picLocks noChangeAspect="1"/>
          </p:cNvPicPr>
          <p:nvPr/>
        </p:nvPicPr>
        <p:blipFill>
          <a:blip r:embed="rId4"/>
          <a:stretch>
            <a:fillRect/>
          </a:stretch>
        </p:blipFill>
        <p:spPr>
          <a:xfrm>
            <a:off x="450850" y="1108075"/>
            <a:ext cx="11146790" cy="4223385"/>
          </a:xfrm>
          <a:prstGeom prst="rect">
            <a:avLst/>
          </a:prstGeom>
        </p:spPr>
      </p:pic>
      <p:pic>
        <p:nvPicPr>
          <p:cNvPr id="2" name="图片 1" descr="图片8"/>
          <p:cNvPicPr>
            <a:picLocks noChangeAspect="1"/>
          </p:cNvPicPr>
          <p:nvPr/>
        </p:nvPicPr>
        <p:blipFill>
          <a:blip r:embed="rId5"/>
          <a:stretch>
            <a:fillRect/>
          </a:stretch>
        </p:blipFill>
        <p:spPr>
          <a:xfrm>
            <a:off x="-1696085" y="0"/>
            <a:ext cx="7400290" cy="603250"/>
          </a:xfrm>
          <a:prstGeom prst="rect">
            <a:avLst/>
          </a:prstGeom>
        </p:spPr>
      </p:pic>
      <p:pic>
        <p:nvPicPr>
          <p:cNvPr id="7" name="图片 6" descr="图片10"/>
          <p:cNvPicPr>
            <a:picLocks noChangeAspect="1"/>
          </p:cNvPicPr>
          <p:nvPr/>
        </p:nvPicPr>
        <p:blipFill>
          <a:blip r:embed="rId6"/>
          <a:stretch>
            <a:fillRect/>
          </a:stretch>
        </p:blipFill>
        <p:spPr>
          <a:xfrm>
            <a:off x="801370" y="5207000"/>
            <a:ext cx="10796270" cy="1054735"/>
          </a:xfrm>
          <a:prstGeom prst="rect">
            <a:avLst/>
          </a:prstGeom>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8" name="组合 7"/>
          <p:cNvGrpSpPr/>
          <p:nvPr/>
        </p:nvGrpSpPr>
        <p:grpSpPr>
          <a:xfrm>
            <a:off x="0" y="-1"/>
            <a:ext cx="12192000" cy="6858002"/>
            <a:chOff x="0" y="-1"/>
            <a:chExt cx="12192000" cy="6858002"/>
          </a:xfrm>
        </p:grpSpPr>
        <p:sp>
          <p:nvSpPr>
            <p:cNvPr id="9" name="矩形 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10" name="矩形 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1" name="矩形 1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17" name="组合 16"/>
          <p:cNvGrpSpPr/>
          <p:nvPr/>
        </p:nvGrpSpPr>
        <p:grpSpPr>
          <a:xfrm>
            <a:off x="0" y="6076406"/>
            <a:ext cx="11929699" cy="863898"/>
            <a:chOff x="104935" y="6572902"/>
            <a:chExt cx="11929699" cy="863898"/>
          </a:xfrm>
        </p:grpSpPr>
        <p:pic>
          <p:nvPicPr>
            <p:cNvPr id="18" name="图片 17"/>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pic>
          <p:nvPicPr>
            <p:cNvPr id="19" name="图片 18" descr="图片包含 游戏机, 画, 钟表&#10;&#10;描述已自动生成"/>
            <p:cNvPicPr>
              <a:picLocks noChangeAspect="1"/>
            </p:cNvPicPr>
            <p:nvPr/>
          </p:nvPicPr>
          <p:blipFill>
            <a:blip r:embed="rId2" cstate="email"/>
            <a:stretch>
              <a:fillRect/>
            </a:stretch>
          </p:blipFill>
          <p:spPr>
            <a:xfrm>
              <a:off x="104935" y="6954200"/>
              <a:ext cx="2362200" cy="482600"/>
            </a:xfrm>
            <a:prstGeom prst="rect">
              <a:avLst/>
            </a:prstGeom>
          </p:spPr>
        </p:pic>
      </p:grpSp>
      <p:pic>
        <p:nvPicPr>
          <p:cNvPr id="48" name="图片 47"/>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pic>
        <p:nvPicPr>
          <p:cNvPr id="13" name="图片 12" descr="文本&#10;&#10;描述已自动生成"/>
          <p:cNvPicPr>
            <a:picLocks noChangeAspect="1"/>
          </p:cNvPicPr>
          <p:nvPr/>
        </p:nvPicPr>
        <p:blipFill>
          <a:blip r:embed="rId3">
            <a:biLevel thresh="25000"/>
          </a:blip>
          <a:srcRect r="41916" b="-5972"/>
          <a:stretch>
            <a:fillRect/>
          </a:stretch>
        </p:blipFill>
        <p:spPr>
          <a:xfrm>
            <a:off x="9739630" y="86360"/>
            <a:ext cx="2294890" cy="619760"/>
          </a:xfrm>
          <a:prstGeom prst="rect">
            <a:avLst/>
          </a:prstGeom>
        </p:spPr>
      </p:pic>
      <p:pic>
        <p:nvPicPr>
          <p:cNvPr id="64" name="图片 63" descr="finetune_benchmark_results"/>
          <p:cNvPicPr>
            <a:picLocks noChangeAspect="1"/>
          </p:cNvPicPr>
          <p:nvPr/>
        </p:nvPicPr>
        <p:blipFill>
          <a:blip r:embed="rId4"/>
          <a:stretch>
            <a:fillRect/>
          </a:stretch>
        </p:blipFill>
        <p:spPr>
          <a:xfrm>
            <a:off x="790575" y="951865"/>
            <a:ext cx="10634980" cy="5395595"/>
          </a:xfrm>
          <a:prstGeom prst="rect">
            <a:avLst/>
          </a:prstGeom>
        </p:spPr>
      </p:pic>
      <p:pic>
        <p:nvPicPr>
          <p:cNvPr id="3" name="图片 2" descr="图片11"/>
          <p:cNvPicPr>
            <a:picLocks noChangeAspect="1"/>
          </p:cNvPicPr>
          <p:nvPr/>
        </p:nvPicPr>
        <p:blipFill>
          <a:blip r:embed="rId5"/>
          <a:stretch>
            <a:fillRect/>
          </a:stretch>
        </p:blipFill>
        <p:spPr>
          <a:xfrm>
            <a:off x="-990600" y="-6350"/>
            <a:ext cx="6553200" cy="603250"/>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8" name="组合 7"/>
          <p:cNvGrpSpPr/>
          <p:nvPr/>
        </p:nvGrpSpPr>
        <p:grpSpPr>
          <a:xfrm>
            <a:off x="0" y="-1"/>
            <a:ext cx="12192000" cy="6858002"/>
            <a:chOff x="0" y="-1"/>
            <a:chExt cx="12192000" cy="6858002"/>
          </a:xfrm>
        </p:grpSpPr>
        <p:sp>
          <p:nvSpPr>
            <p:cNvPr id="9" name="矩形 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10" name="矩形 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1" name="矩形 1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17" name="组合 16"/>
          <p:cNvGrpSpPr/>
          <p:nvPr/>
        </p:nvGrpSpPr>
        <p:grpSpPr>
          <a:xfrm>
            <a:off x="0" y="6076406"/>
            <a:ext cx="11929699" cy="863898"/>
            <a:chOff x="104935" y="6572902"/>
            <a:chExt cx="11929699" cy="863898"/>
          </a:xfrm>
        </p:grpSpPr>
        <p:pic>
          <p:nvPicPr>
            <p:cNvPr id="18" name="图片 17"/>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pic>
          <p:nvPicPr>
            <p:cNvPr id="19" name="图片 18" descr="图片包含 游戏机, 画, 钟表&#10;&#10;描述已自动生成"/>
            <p:cNvPicPr>
              <a:picLocks noChangeAspect="1"/>
            </p:cNvPicPr>
            <p:nvPr/>
          </p:nvPicPr>
          <p:blipFill>
            <a:blip r:embed="rId2" cstate="email"/>
            <a:stretch>
              <a:fillRect/>
            </a:stretch>
          </p:blipFill>
          <p:spPr>
            <a:xfrm>
              <a:off x="104935" y="6954200"/>
              <a:ext cx="2362200" cy="482600"/>
            </a:xfrm>
            <a:prstGeom prst="rect">
              <a:avLst/>
            </a:prstGeom>
          </p:spPr>
        </p:pic>
      </p:grpSp>
      <p:pic>
        <p:nvPicPr>
          <p:cNvPr id="48" name="图片 47"/>
          <p:cNvPicPr>
            <a:picLocks noChangeAspect="1"/>
          </p:cNvPicPr>
          <p:nvPr/>
        </p:nvPicPr>
        <p:blipFill>
          <a:blip r:embed="rId1" cstate="email">
            <a:alphaModFix amt="50000"/>
          </a:blip>
          <a:stretch>
            <a:fillRect/>
          </a:stretch>
        </p:blipFill>
        <p:spPr>
          <a:xfrm>
            <a:off x="8996245" y="6572902"/>
            <a:ext cx="3038389" cy="185483"/>
          </a:xfrm>
          <a:prstGeom prst="rect">
            <a:avLst/>
          </a:prstGeom>
        </p:spPr>
      </p:pic>
      <p:pic>
        <p:nvPicPr>
          <p:cNvPr id="13" name="图片 12" descr="文本&#10;&#10;描述已自动生成"/>
          <p:cNvPicPr>
            <a:picLocks noChangeAspect="1"/>
          </p:cNvPicPr>
          <p:nvPr/>
        </p:nvPicPr>
        <p:blipFill>
          <a:blip r:embed="rId3">
            <a:biLevel thresh="25000"/>
          </a:blip>
          <a:srcRect r="41916" b="-5972"/>
          <a:stretch>
            <a:fillRect/>
          </a:stretch>
        </p:blipFill>
        <p:spPr>
          <a:xfrm>
            <a:off x="9739630" y="86360"/>
            <a:ext cx="2294890" cy="619760"/>
          </a:xfrm>
          <a:prstGeom prst="rect">
            <a:avLst/>
          </a:prstGeom>
        </p:spPr>
      </p:pic>
      <p:pic>
        <p:nvPicPr>
          <p:cNvPr id="3" name="图片 2"/>
          <p:cNvPicPr>
            <a:picLocks noChangeAspect="1"/>
          </p:cNvPicPr>
          <p:nvPr/>
        </p:nvPicPr>
        <p:blipFill>
          <a:blip r:embed="rId4"/>
          <a:stretch>
            <a:fillRect/>
          </a:stretch>
        </p:blipFill>
        <p:spPr>
          <a:xfrm>
            <a:off x="1390015" y="1100455"/>
            <a:ext cx="9017635" cy="5213350"/>
          </a:xfrm>
          <a:prstGeom prst="rect">
            <a:avLst/>
          </a:prstGeom>
        </p:spPr>
      </p:pic>
      <p:pic>
        <p:nvPicPr>
          <p:cNvPr id="5" name="图片 4" descr="图片12"/>
          <p:cNvPicPr>
            <a:picLocks noChangeAspect="1"/>
          </p:cNvPicPr>
          <p:nvPr/>
        </p:nvPicPr>
        <p:blipFill>
          <a:blip r:embed="rId5"/>
          <a:stretch>
            <a:fillRect/>
          </a:stretch>
        </p:blipFill>
        <p:spPr>
          <a:xfrm>
            <a:off x="-898525" y="12700"/>
            <a:ext cx="8327390" cy="603250"/>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ISLIDE.TEMPLATE" val="https://www.islide.cc;"/>
</p:tagLst>
</file>

<file path=ppt/tags/tag10.xml><?xml version="1.0" encoding="utf-8"?>
<p:tagLst xmlns:p="http://schemas.openxmlformats.org/presentationml/2006/main">
  <p:tag name="KSO_WM_DIAGRAM_VIRTUALLY_FRAME" val="{&quot;height&quot;:459.15,&quot;left&quot;:86.05,&quot;top&quot;:26.45,&quot;width&quot;:1770.2}"/>
</p:tagLst>
</file>

<file path=ppt/tags/tag11.xml><?xml version="1.0" encoding="utf-8"?>
<p:tagLst xmlns:p="http://schemas.openxmlformats.org/presentationml/2006/main">
  <p:tag name="KSO_WM_DIAGRAM_VIRTUALLY_FRAME" val="{&quot;height&quot;:459.15,&quot;left&quot;:86.05,&quot;top&quot;:26.45,&quot;width&quot;:1770.2}"/>
</p:tagLst>
</file>

<file path=ppt/tags/tag12.xml><?xml version="1.0" encoding="utf-8"?>
<p:tagLst xmlns:p="http://schemas.openxmlformats.org/presentationml/2006/main">
  <p:tag name="KSO_WM_DIAGRAM_VIRTUALLY_FRAME" val="{&quot;height&quot;:459.15,&quot;left&quot;:86.05,&quot;top&quot;:26.45,&quot;width&quot;:1770.2}"/>
</p:tagLst>
</file>

<file path=ppt/tags/tag13.xml><?xml version="1.0" encoding="utf-8"?>
<p:tagLst xmlns:p="http://schemas.openxmlformats.org/presentationml/2006/main">
  <p:tag name="KSO_WM_DIAGRAM_VIRTUALLY_FRAME" val="{&quot;height&quot;:459.15,&quot;left&quot;:86.05,&quot;top&quot;:26.45,&quot;width&quot;:1770.2}"/>
</p:tagLst>
</file>

<file path=ppt/tags/tag14.xml><?xml version="1.0" encoding="utf-8"?>
<p:tagLst xmlns:p="http://schemas.openxmlformats.org/presentationml/2006/main">
  <p:tag name="KSO_WM_DIAGRAM_VIRTUALLY_FRAME" val="{&quot;height&quot;:459.15,&quot;left&quot;:86.05,&quot;top&quot;:26.45,&quot;width&quot;:1770.2}"/>
</p:tagLst>
</file>

<file path=ppt/tags/tag15.xml><?xml version="1.0" encoding="utf-8"?>
<p:tagLst xmlns:p="http://schemas.openxmlformats.org/presentationml/2006/main">
  <p:tag name="KSO_WM_DIAGRAM_VIRTUALLY_FRAME" val="{&quot;height&quot;:459.15,&quot;left&quot;:86.05,&quot;top&quot;:26.45,&quot;width&quot;:1770.2}"/>
</p:tagLst>
</file>

<file path=ppt/tags/tag16.xml><?xml version="1.0" encoding="utf-8"?>
<p:tagLst xmlns:p="http://schemas.openxmlformats.org/presentationml/2006/main">
  <p:tag name="KSO_WM_DIAGRAM_VIRTUALLY_FRAME" val="{&quot;height&quot;:459.15,&quot;left&quot;:86.05,&quot;top&quot;:26.45,&quot;width&quot;:1770.2}"/>
</p:tagLst>
</file>

<file path=ppt/tags/tag17.xml><?xml version="1.0" encoding="utf-8"?>
<p:tagLst xmlns:p="http://schemas.openxmlformats.org/presentationml/2006/main">
  <p:tag name="KSO_WM_DIAGRAM_VIRTUALLY_FRAME" val="{&quot;height&quot;:459.15,&quot;left&quot;:86.05,&quot;top&quot;:26.45,&quot;width&quot;:1770.2}"/>
</p:tagLst>
</file>

<file path=ppt/tags/tag18.xml><?xml version="1.0" encoding="utf-8"?>
<p:tagLst xmlns:p="http://schemas.openxmlformats.org/presentationml/2006/main">
  <p:tag name="KSO_WM_DIAGRAM_VIRTUALLY_FRAME" val="{&quot;height&quot;:459.15,&quot;left&quot;:86.05,&quot;top&quot;:26.45,&quot;width&quot;:1770.2}"/>
</p:tagLst>
</file>

<file path=ppt/tags/tag19.xml><?xml version="1.0" encoding="utf-8"?>
<p:tagLst xmlns:p="http://schemas.openxmlformats.org/presentationml/2006/main">
  <p:tag name="KSO_WM_DIAGRAM_VIRTUALLY_FRAME" val="{&quot;height&quot;:459.15,&quot;left&quot;:86.05,&quot;top&quot;:26.45,&quot;width&quot;:1770.2}"/>
</p:tagLst>
</file>

<file path=ppt/tags/tag2.xml><?xml version="1.0" encoding="utf-8"?>
<p:tagLst xmlns:p="http://schemas.openxmlformats.org/presentationml/2006/main">
  <p:tag name="ISLIDE.TEMPLATE" val="https://www.islide.cc;"/>
</p:tagLst>
</file>

<file path=ppt/tags/tag20.xml><?xml version="1.0" encoding="utf-8"?>
<p:tagLst xmlns:p="http://schemas.openxmlformats.org/presentationml/2006/main">
  <p:tag name="KSO_WM_DIAGRAM_VIRTUALLY_FRAME" val="{&quot;height&quot;:459.15,&quot;left&quot;:86.05,&quot;top&quot;:26.45,&quot;width&quot;:1770.2}"/>
</p:tagLst>
</file>

<file path=ppt/tags/tag21.xml><?xml version="1.0" encoding="utf-8"?>
<p:tagLst xmlns:p="http://schemas.openxmlformats.org/presentationml/2006/main">
  <p:tag name="KSO_WM_DIAGRAM_VIRTUALLY_FRAME" val="{&quot;height&quot;:459.15,&quot;left&quot;:86.05,&quot;top&quot;:26.45,&quot;width&quot;:1770.2}"/>
</p:tagLst>
</file>

<file path=ppt/tags/tag22.xml><?xml version="1.0" encoding="utf-8"?>
<p:tagLst xmlns:p="http://schemas.openxmlformats.org/presentationml/2006/main">
  <p:tag name="KSO_WM_DIAGRAM_VIRTUALLY_FRAME" val="{&quot;height&quot;:459.15,&quot;left&quot;:86.05,&quot;top&quot;:26.45,&quot;width&quot;:1770.2}"/>
</p:tagLst>
</file>

<file path=ppt/tags/tag23.xml><?xml version="1.0" encoding="utf-8"?>
<p:tagLst xmlns:p="http://schemas.openxmlformats.org/presentationml/2006/main">
  <p:tag name="KSO_WM_DIAGRAM_VIRTUALLY_FRAME" val="{&quot;height&quot;:459.15,&quot;left&quot;:86.05,&quot;top&quot;:26.45,&quot;width&quot;:1770.2}"/>
</p:tagLst>
</file>

<file path=ppt/tags/tag24.xml><?xml version="1.0" encoding="utf-8"?>
<p:tagLst xmlns:p="http://schemas.openxmlformats.org/presentationml/2006/main">
  <p:tag name="KSO_WM_DIAGRAM_VIRTUALLY_FRAME" val="{&quot;height&quot;:459.15,&quot;left&quot;:86.05,&quot;top&quot;:26.45,&quot;width&quot;:1770.2}"/>
</p:tagLst>
</file>

<file path=ppt/tags/tag25.xml><?xml version="1.0" encoding="utf-8"?>
<p:tagLst xmlns:p="http://schemas.openxmlformats.org/presentationml/2006/main">
  <p:tag name="KSO_WM_DIAGRAM_VIRTUALLY_FRAME" val="{&quot;height&quot;:459.15,&quot;left&quot;:86.05,&quot;top&quot;:26.45,&quot;width&quot;:1770.2}"/>
</p:tagLst>
</file>

<file path=ppt/tags/tag26.xml><?xml version="1.0" encoding="utf-8"?>
<p:tagLst xmlns:p="http://schemas.openxmlformats.org/presentationml/2006/main">
  <p:tag name="KSO_WM_DIAGRAM_VIRTUALLY_FRAME" val="{&quot;height&quot;:459.15,&quot;left&quot;:86.05,&quot;top&quot;:26.45,&quot;width&quot;:1770.2}"/>
</p:tagLst>
</file>

<file path=ppt/tags/tag27.xml><?xml version="1.0" encoding="utf-8"?>
<p:tagLst xmlns:p="http://schemas.openxmlformats.org/presentationml/2006/main">
  <p:tag name="KSO_WM_DIAGRAM_VIRTUALLY_FRAME" val="{&quot;height&quot;:459.15,&quot;left&quot;:86.05,&quot;top&quot;:26.45,&quot;width&quot;:1770.2}"/>
</p:tagLst>
</file>

<file path=ppt/tags/tag28.xml><?xml version="1.0" encoding="utf-8"?>
<p:tagLst xmlns:p="http://schemas.openxmlformats.org/presentationml/2006/main">
  <p:tag name="KSO_WM_DIAGRAM_VIRTUALLY_FRAME" val="{&quot;height&quot;:459.15,&quot;left&quot;:86.05,&quot;top&quot;:26.45,&quot;width&quot;:1770.2}"/>
</p:tagLst>
</file>

<file path=ppt/tags/tag29.xml><?xml version="1.0" encoding="utf-8"?>
<p:tagLst xmlns:p="http://schemas.openxmlformats.org/presentationml/2006/main">
  <p:tag name="KSO_WM_DIAGRAM_VIRTUALLY_FRAME" val="{&quot;height&quot;:459.15,&quot;left&quot;:86.05,&quot;top&quot;:26.45,&quot;width&quot;:1770.2}"/>
</p:tagLst>
</file>

<file path=ppt/tags/tag3.xml><?xml version="1.0" encoding="utf-8"?>
<p:tagLst xmlns:p="http://schemas.openxmlformats.org/presentationml/2006/main">
  <p:tag name="ISLIDE.TEMPLATE" val="https://www.islide.cc;"/>
</p:tagLst>
</file>

<file path=ppt/tags/tag30.xml><?xml version="1.0" encoding="utf-8"?>
<p:tagLst xmlns:p="http://schemas.openxmlformats.org/presentationml/2006/main">
  <p:tag name="KSO_WM_DIAGRAM_VIRTUALLY_FRAME" val="{&quot;height&quot;:459.15,&quot;left&quot;:86.05,&quot;top&quot;:26.45,&quot;width&quot;:1770.2}"/>
</p:tagLst>
</file>

<file path=ppt/tags/tag31.xml><?xml version="1.0" encoding="utf-8"?>
<p:tagLst xmlns:p="http://schemas.openxmlformats.org/presentationml/2006/main">
  <p:tag name="KSO_WM_DIAGRAM_VIRTUALLY_FRAME" val="{&quot;height&quot;:459.15,&quot;left&quot;:86.05,&quot;top&quot;:26.45,&quot;width&quot;:1770.2}"/>
</p:tagLst>
</file>

<file path=ppt/tags/tag32.xml><?xml version="1.0" encoding="utf-8"?>
<p:tagLst xmlns:p="http://schemas.openxmlformats.org/presentationml/2006/main">
  <p:tag name="KSO_WM_DIAGRAM_VIRTUALLY_FRAME" val="{&quot;height&quot;:459.15,&quot;left&quot;:86.05,&quot;top&quot;:26.45,&quot;width&quot;:1770.2}"/>
</p:tagLst>
</file>

<file path=ppt/tags/tag33.xml><?xml version="1.0" encoding="utf-8"?>
<p:tagLst xmlns:p="http://schemas.openxmlformats.org/presentationml/2006/main">
  <p:tag name="ISLIDE.TEMPLATE" val="https://www.islide.cc;"/>
</p:tagLst>
</file>

<file path=ppt/tags/tag34.xml><?xml version="1.0" encoding="utf-8"?>
<p:tagLst xmlns:p="http://schemas.openxmlformats.org/presentationml/2006/main">
  <p:tag name="ISLIDE.TEMPLATE" val="https://www.islide.cc;"/>
</p:tagLst>
</file>

<file path=ppt/tags/tag35.xml><?xml version="1.0" encoding="utf-8"?>
<p:tagLst xmlns:p="http://schemas.openxmlformats.org/presentationml/2006/main">
  <p:tag name="ISLIDE.TEMPLATE" val="https://www.islide.cc;"/>
</p:tagLst>
</file>

<file path=ppt/tags/tag36.xml><?xml version="1.0" encoding="utf-8"?>
<p:tagLst xmlns:p="http://schemas.openxmlformats.org/presentationml/2006/main">
  <p:tag name="ISLIDE.TEMPLATE" val="https://www.islide.cc;"/>
</p:tagLst>
</file>

<file path=ppt/tags/tag37.xml><?xml version="1.0" encoding="utf-8"?>
<p:tagLst xmlns:p="http://schemas.openxmlformats.org/presentationml/2006/main">
  <p:tag name="ISLIDE.TEMPLATE" val="https://www.islide.cc;"/>
</p:tagLst>
</file>

<file path=ppt/tags/tag38.xml><?xml version="1.0" encoding="utf-8"?>
<p:tagLst xmlns:p="http://schemas.openxmlformats.org/presentationml/2006/main">
  <p:tag name="ISLIDE.TEMPLATE" val="https://www.islide.cc;"/>
</p:tagLst>
</file>

<file path=ppt/tags/tag39.xml><?xml version="1.0" encoding="utf-8"?>
<p:tagLst xmlns:p="http://schemas.openxmlformats.org/presentationml/2006/main">
  <p:tag name="ISLIDE.TEMPLATE" val="https://www.islide.cc;"/>
</p:tagLst>
</file>

<file path=ppt/tags/tag4.xml><?xml version="1.0" encoding="utf-8"?>
<p:tagLst xmlns:p="http://schemas.openxmlformats.org/presentationml/2006/main">
  <p:tag name="ISLIDE.TEMPLATE" val="https://www.islide.cc;"/>
</p:tagLst>
</file>

<file path=ppt/tags/tag40.xml><?xml version="1.0" encoding="utf-8"?>
<p:tagLst xmlns:p="http://schemas.openxmlformats.org/presentationml/2006/main">
  <p:tag name="ISLIDE.TEMPLATE" val="https://www.islide.cc;"/>
</p:tagLst>
</file>

<file path=ppt/tags/tag41.xml><?xml version="1.0" encoding="utf-8"?>
<p:tagLst xmlns:p="http://schemas.openxmlformats.org/presentationml/2006/main">
  <p:tag name="ISLIDE.TEMPLATE" val="#427664"/>
  <p:tag name="KSO_WPP_MARK_KEY" val="13b68776-d292-4eb7-adc9-01bde522735f"/>
  <p:tag name="COMMONDATA" val="eyJoZGlkIjoiMTgyY2Y5Y2UxZjkwY2NiYzg1MTM4ZmQzOTFhYWJhY2IifQ=="/>
  <p:tag name="commondata" val="eyJoZGlkIjoiNTM4OTlhNDY0NTBhOTE3N2NjNWYxMGRjZGNmMmEyZGUifQ=="/>
</p:tagLst>
</file>

<file path=ppt/tags/tag5.xml><?xml version="1.0" encoding="utf-8"?>
<p:tagLst xmlns:p="http://schemas.openxmlformats.org/presentationml/2006/main">
  <p:tag name="KSO_WM_DIAGRAM_VIRTUALLY_FRAME" val="{&quot;height&quot;:459.15,&quot;left&quot;:86.05,&quot;top&quot;:26.45,&quot;width&quot;:1770.2}"/>
</p:tagLst>
</file>

<file path=ppt/tags/tag6.xml><?xml version="1.0" encoding="utf-8"?>
<p:tagLst xmlns:p="http://schemas.openxmlformats.org/presentationml/2006/main">
  <p:tag name="KSO_WM_DIAGRAM_VIRTUALLY_FRAME" val="{&quot;height&quot;:459.15,&quot;left&quot;:86.05,&quot;top&quot;:26.45,&quot;width&quot;:1770.2}"/>
</p:tagLst>
</file>

<file path=ppt/tags/tag7.xml><?xml version="1.0" encoding="utf-8"?>
<p:tagLst xmlns:p="http://schemas.openxmlformats.org/presentationml/2006/main">
  <p:tag name="KSO_WM_DIAGRAM_VIRTUALLY_FRAME" val="{&quot;height&quot;:459.15,&quot;left&quot;:86.05,&quot;top&quot;:26.45,&quot;width&quot;:1770.2}"/>
</p:tagLst>
</file>

<file path=ppt/tags/tag8.xml><?xml version="1.0" encoding="utf-8"?>
<p:tagLst xmlns:p="http://schemas.openxmlformats.org/presentationml/2006/main">
  <p:tag name="KSO_WM_UNIT_PLACING_PICTURE_USER_VIEWPORT" val="{&quot;height&quot;:593,&quot;width&quot;:1788}"/>
  <p:tag name="KSO_WM_DIAGRAM_VIRTUALLY_FRAME" val="{&quot;height&quot;:459.15,&quot;left&quot;:86.05,&quot;top&quot;:26.45,&quot;width&quot;:1770.2}"/>
</p:tagLst>
</file>

<file path=ppt/tags/tag9.xml><?xml version="1.0" encoding="utf-8"?>
<p:tagLst xmlns:p="http://schemas.openxmlformats.org/presentationml/2006/main">
  <p:tag name="KSO_WM_DIAGRAM_VIRTUALLY_FRAME" val="{&quot;height&quot;:459.15,&quot;left&quot;:86.05,&quot;top&quot;:26.45,&quot;width&quot;:1770.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Words>
  <Application>WPS 演示</Application>
  <PresentationFormat>宽屏</PresentationFormat>
  <Paragraphs>19</Paragraphs>
  <Slides>12</Slides>
  <Notes>18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宋体</vt:lpstr>
      <vt:lpstr>Wingdings</vt:lpstr>
      <vt:lpstr>Source Han Sans SC Normal</vt:lpstr>
      <vt:lpstr>Yu Gothic UI Semilight</vt:lpstr>
      <vt:lpstr>方正公文小标宋</vt:lpstr>
      <vt:lpstr>安景臣毛笔行书</vt:lpstr>
      <vt:lpstr>汉仪超粗圆简</vt:lpstr>
      <vt:lpstr>汉仪书魂体简</vt:lpstr>
      <vt:lpstr>汉仪行楷简</vt:lpstr>
      <vt:lpstr>Times New Roman</vt:lpstr>
      <vt:lpstr>Calibri</vt:lpstr>
      <vt:lpstr>等线</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鸢都</cp:lastModifiedBy>
  <cp:revision>248</cp:revision>
  <dcterms:created xsi:type="dcterms:W3CDTF">2020-04-17T07:43:00Z</dcterms:created>
  <dcterms:modified xsi:type="dcterms:W3CDTF">2025-11-06T03:05:03Z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A5A9940BC99645B19F6DEAE5B543F4FF_13</vt:lpwstr>
  </property>
  <property fmtid="{D5CDD505-2E9C-101B-9397-08002B2CF9AE}" pid="3" name="KSOProductBuildVer">
    <vt:lpwstr>2052-12.1.0.23125</vt:lpwstr>
  </property>
</Properties>
</file>